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8288000" cy="10287000"/>
  <p:notesSz cx="6858000" cy="9144000"/>
  <p:embeddedFontLst>
    <p:embeddedFont>
      <p:font typeface="Comic Sans MS" panose="030F0702030302020204" pitchFamily="66" charset="0"/>
      <p:regular r:id="rId34"/>
      <p:bold r:id="rId35"/>
      <p:italic r:id="rId36"/>
      <p:boldItalic r:id="rId37"/>
    </p:embeddedFont>
    <p:embeddedFont>
      <p:font typeface="Sansita" panose="020B060402020202020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2" roundtripDataSignature="AMtx7mhqLB07mFK/h56cpZK+O349aGqfb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BEAFE13-D397-46A3-90BD-C147DD771EDC}">
  <a:tblStyle styleId="{0BEAFE13-D397-46A3-90BD-C147DD771EDC}"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7" d="100"/>
          <a:sy n="37" d="100"/>
        </p:scale>
        <p:origin x="1060" y="3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fntdata"/><Relationship Id="rId42"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4" name="Google Shape;20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c9c3117640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6" name="Google Shape;246;g3c9c3117640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2" name="Google Shape;292;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7" name="Google Shape;307;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7" name="Google Shape;317;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7" name="Google Shape;327;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6" name="Google Shape;336;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0" name="Google Shape;350;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8" name="Google Shape;368;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8" name="Google Shape;38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8" name="Google Shape;398;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7" name="Google Shape;407;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5" name="Google Shape;415;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3" name="Google Shape;423;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1" name="Google Shape;431;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3" name="Google Shape;44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5" name="Google Shape;455;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0" name="Google Shape;470;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3" name="Google Shape;10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3" name="Google Shape;483;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5" name="Google Shape;495;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9" name="Google Shape;11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 name="Google Shape;146;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1" name="Google Shape;161;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6" name="Google Shape;176;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4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42"/>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4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4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4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43"/>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43"/>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4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4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4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4"/>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4"/>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36"/>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6"/>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3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3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37"/>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37"/>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3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3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3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8"/>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38"/>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38"/>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38"/>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3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3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3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40"/>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40"/>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40"/>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4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4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4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41"/>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41"/>
          <p:cNvSpPr>
            <a:spLocks noGrp="1"/>
          </p:cNvSpPr>
          <p:nvPr>
            <p:ph type="pic" idx="2"/>
          </p:nvPr>
        </p:nvSpPr>
        <p:spPr>
          <a:xfrm>
            <a:off x="1792288" y="612775"/>
            <a:ext cx="5486400" cy="4114800"/>
          </a:xfrm>
          <a:prstGeom prst="rect">
            <a:avLst/>
          </a:prstGeom>
          <a:noFill/>
          <a:ln>
            <a:noFill/>
          </a:ln>
        </p:spPr>
      </p:sp>
      <p:sp>
        <p:nvSpPr>
          <p:cNvPr id="64" name="Google Shape;64;p41"/>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4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4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4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png"/><Relationship Id="rId7"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1.png"/><Relationship Id="rId7"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1.png"/><Relationship Id="rId7"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1.png"/><Relationship Id="rId7"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7.jpeg"/><Relationship Id="rId11" Type="http://schemas.openxmlformats.org/officeDocument/2006/relationships/image" Target="../media/image33.png"/><Relationship Id="rId5" Type="http://schemas.openxmlformats.org/officeDocument/2006/relationships/image" Target="../media/image26.jpeg"/><Relationship Id="rId10" Type="http://schemas.openxmlformats.org/officeDocument/2006/relationships/image" Target="../media/image32.png"/><Relationship Id="rId4" Type="http://schemas.openxmlformats.org/officeDocument/2006/relationships/image" Target="../media/image25.jpeg"/><Relationship Id="rId9"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38.jpeg"/><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38.jpeg"/><Relationship Id="rId4" Type="http://schemas.openxmlformats.org/officeDocument/2006/relationships/image" Target="../media/image37.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40.jpeg"/><Relationship Id="rId4" Type="http://schemas.openxmlformats.org/officeDocument/2006/relationships/image" Target="../media/image39.jpeg"/></Relationships>
</file>

<file path=ppt/slides/_rels/slide1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png"/><Relationship Id="rId7"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3.png"/><Relationship Id="rId11" Type="http://schemas.openxmlformats.org/officeDocument/2006/relationships/image" Target="../media/image5.png"/><Relationship Id="rId5" Type="http://schemas.openxmlformats.org/officeDocument/2006/relationships/image" Target="../media/image42.png"/><Relationship Id="rId10" Type="http://schemas.openxmlformats.org/officeDocument/2006/relationships/image" Target="../media/image4.png"/><Relationship Id="rId4" Type="http://schemas.openxmlformats.org/officeDocument/2006/relationships/image" Target="../media/image41.png"/><Relationship Id="rId9"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52.jpeg"/><Relationship Id="rId4" Type="http://schemas.openxmlformats.org/officeDocument/2006/relationships/image" Target="../media/image51.jpe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54.jpeg"/><Relationship Id="rId4" Type="http://schemas.openxmlformats.org/officeDocument/2006/relationships/image" Target="../media/image53.jpe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56.png"/></Relationships>
</file>

<file path=ppt/slides/_rels/slide26.xml.rels><?xml version="1.0" encoding="UTF-8" standalone="yes"?>
<Relationships xmlns="http://schemas.openxmlformats.org/package/2006/relationships"><Relationship Id="rId3" Type="http://schemas.openxmlformats.org/officeDocument/2006/relationships/hyperlink" Target="https://www.theguardian.com/environment/2020/jan/19/treat-coastal-erosion-as-natural-catastrophe-uk-ministers-urged-east-yorkshire" TargetMode="External"/><Relationship Id="rId7" Type="http://schemas.openxmlformats.org/officeDocument/2006/relationships/image" Target="../media/image59.jpe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hyperlink" Target="https://www.theguardian.com/environment/2020/jan/19/treat-coastal-erosion-as-natural-catastrophe-uk-ministers-urged-east-yorkshire"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60.png"/><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hyperlink" Target="https://www.theguardian.com/environment/2020/jan/19/treat-coastal-erosion-as-natural-catastrophe-uk-ministers-urged-east-yorkshire" TargetMode="External"/><Relationship Id="rId7" Type="http://schemas.openxmlformats.org/officeDocument/2006/relationships/image" Target="../media/image62.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61.png"/><Relationship Id="rId5" Type="http://schemas.openxmlformats.org/officeDocument/2006/relationships/image" Target="../media/image44.png"/><Relationship Id="rId4" Type="http://schemas.openxmlformats.org/officeDocument/2006/relationships/image" Target="../media/image1.png"/><Relationship Id="rId9" Type="http://schemas.openxmlformats.org/officeDocument/2006/relationships/image" Target="../media/image64.png"/></Relationships>
</file>

<file path=ppt/slides/_rels/slide29.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hyperlink" Target="https://www.theguardian.com/environment/2020/jan/19/treat-coastal-erosion-as-natural-catastrophe-uk-ministers-urged-east-yorkshire" TargetMode="External"/><Relationship Id="rId7" Type="http://schemas.openxmlformats.org/officeDocument/2006/relationships/image" Target="../media/image67.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66.png"/><Relationship Id="rId5" Type="http://schemas.openxmlformats.org/officeDocument/2006/relationships/image" Target="../media/image65.png"/><Relationship Id="rId10" Type="http://schemas.openxmlformats.org/officeDocument/2006/relationships/image" Target="../media/image70.png"/><Relationship Id="rId4" Type="http://schemas.openxmlformats.org/officeDocument/2006/relationships/image" Target="../media/image1.png"/><Relationship Id="rId9"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hyperlink" Target="https://www.theguardian.com/environment/2020/jan/19/treat-coastal-erosion-as-natural-catastrophe-uk-ministers-urged-east-yorkshire" TargetMode="External"/><Relationship Id="rId7" Type="http://schemas.openxmlformats.org/officeDocument/2006/relationships/image" Target="../media/image72.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71.png"/><Relationship Id="rId5" Type="http://schemas.openxmlformats.org/officeDocument/2006/relationships/image" Target="../media/image69.png"/><Relationship Id="rId4" Type="http://schemas.openxmlformats.org/officeDocument/2006/relationships/image" Target="../media/image1.png"/><Relationship Id="rId9" Type="http://schemas.openxmlformats.org/officeDocument/2006/relationships/image" Target="../media/image74.png"/></Relationships>
</file>

<file path=ppt/slides/_rels/slide3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ww.theguardian.com/environment/2020/jan/19/treat-coastal-erosion-as-natural-catastrophe-uk-ministers-urged-east-yorkshire" TargetMode="External"/><Relationship Id="rId7"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69.png"/><Relationship Id="rId10" Type="http://schemas.openxmlformats.org/officeDocument/2006/relationships/image" Target="../media/image75.png"/><Relationship Id="rId4" Type="http://schemas.openxmlformats.org/officeDocument/2006/relationships/image" Target="../media/image1.png"/><Relationship Id="rId9"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png"/><Relationship Id="rId7"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83"/>
        <p:cNvGrpSpPr/>
        <p:nvPr/>
      </p:nvGrpSpPr>
      <p:grpSpPr>
        <a:xfrm>
          <a:off x="0" y="0"/>
          <a:ext cx="0" cy="0"/>
          <a:chOff x="0" y="0"/>
          <a:chExt cx="0" cy="0"/>
        </a:xfrm>
      </p:grpSpPr>
      <p:sp>
        <p:nvSpPr>
          <p:cNvPr id="84" name="Google Shape;84;p1"/>
          <p:cNvSpPr/>
          <p:nvPr/>
        </p:nvSpPr>
        <p:spPr>
          <a:xfrm rot="8787170">
            <a:off x="-739985" y="-3629459"/>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85" name="Google Shape;85;p1"/>
          <p:cNvSpPr txBox="1"/>
          <p:nvPr/>
        </p:nvSpPr>
        <p:spPr>
          <a:xfrm>
            <a:off x="4273872" y="4394300"/>
            <a:ext cx="12129300" cy="1477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9600" i="0" u="none" strike="noStrike" cap="none">
                <a:solidFill>
                  <a:srgbClr val="000000"/>
                </a:solidFill>
                <a:latin typeface="Comic Sans MS"/>
                <a:ea typeface="Comic Sans MS"/>
                <a:cs typeface="Comic Sans MS"/>
                <a:sym typeface="Comic Sans MS"/>
              </a:rPr>
              <a:t>Changing Coasts</a:t>
            </a:r>
            <a:endParaRPr>
              <a:latin typeface="Comic Sans MS"/>
              <a:ea typeface="Comic Sans MS"/>
              <a:cs typeface="Comic Sans MS"/>
              <a:sym typeface="Comic Sans MS"/>
            </a:endParaRPr>
          </a:p>
        </p:txBody>
      </p:sp>
      <p:sp>
        <p:nvSpPr>
          <p:cNvPr id="86" name="Google Shape;86;p1"/>
          <p:cNvSpPr txBox="1"/>
          <p:nvPr/>
        </p:nvSpPr>
        <p:spPr>
          <a:xfrm>
            <a:off x="7221959" y="6615224"/>
            <a:ext cx="3844200" cy="800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5199" i="0" u="none" strike="noStrike" cap="none">
                <a:solidFill>
                  <a:srgbClr val="7C7C7C"/>
                </a:solidFill>
                <a:latin typeface="Comic Sans MS"/>
                <a:ea typeface="Comic Sans MS"/>
                <a:cs typeface="Comic Sans MS"/>
                <a:sym typeface="Comic Sans MS"/>
              </a:rPr>
              <a:t>KS2 Lessons</a:t>
            </a:r>
            <a:endParaRPr>
              <a:latin typeface="Comic Sans MS"/>
              <a:ea typeface="Comic Sans MS"/>
              <a:cs typeface="Comic Sans MS"/>
              <a:sym typeface="Comic Sans MS"/>
            </a:endParaRPr>
          </a:p>
        </p:txBody>
      </p:sp>
      <p:grpSp>
        <p:nvGrpSpPr>
          <p:cNvPr id="87" name="Google Shape;87;p1"/>
          <p:cNvGrpSpPr/>
          <p:nvPr/>
        </p:nvGrpSpPr>
        <p:grpSpPr>
          <a:xfrm>
            <a:off x="495978" y="7508673"/>
            <a:ext cx="8997210" cy="2459234"/>
            <a:chOff x="0" y="0"/>
            <a:chExt cx="11996280" cy="3278978"/>
          </a:xfrm>
        </p:grpSpPr>
        <p:sp>
          <p:nvSpPr>
            <p:cNvPr id="88" name="Google Shape;88;p1"/>
            <p:cNvSpPr/>
            <p:nvPr/>
          </p:nvSpPr>
          <p:spPr>
            <a:xfrm>
              <a:off x="9249242" y="1904995"/>
              <a:ext cx="2747038" cy="1220906"/>
            </a:xfrm>
            <a:custGeom>
              <a:avLst/>
              <a:gdLst/>
              <a:ahLst/>
              <a:cxnLst/>
              <a:rect l="l" t="t" r="r" b="b"/>
              <a:pathLst>
                <a:path w="2747038" h="1220906" extrusionOk="0">
                  <a:moveTo>
                    <a:pt x="0" y="0"/>
                  </a:moveTo>
                  <a:lnTo>
                    <a:pt x="2747038" y="0"/>
                  </a:lnTo>
                  <a:lnTo>
                    <a:pt x="2747038" y="1220906"/>
                  </a:lnTo>
                  <a:lnTo>
                    <a:pt x="0" y="1220906"/>
                  </a:lnTo>
                  <a:lnTo>
                    <a:pt x="0" y="0"/>
                  </a:lnTo>
                  <a:close/>
                </a:path>
              </a:pathLst>
            </a:cu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89" name="Google Shape;89;p1"/>
            <p:cNvSpPr/>
            <p:nvPr/>
          </p:nvSpPr>
          <p:spPr>
            <a:xfrm>
              <a:off x="5538155" y="1751918"/>
              <a:ext cx="3676256" cy="1527060"/>
            </a:xfrm>
            <a:custGeom>
              <a:avLst/>
              <a:gdLst/>
              <a:ahLst/>
              <a:cxnLst/>
              <a:rect l="l" t="t" r="r" b="b"/>
              <a:pathLst>
                <a:path w="3676256" h="1527060" extrusionOk="0">
                  <a:moveTo>
                    <a:pt x="0" y="0"/>
                  </a:moveTo>
                  <a:lnTo>
                    <a:pt x="3676256" y="0"/>
                  </a:lnTo>
                  <a:lnTo>
                    <a:pt x="3676256" y="1527060"/>
                  </a:lnTo>
                  <a:lnTo>
                    <a:pt x="0" y="1527060"/>
                  </a:lnTo>
                  <a:lnTo>
                    <a:pt x="0" y="0"/>
                  </a:lnTo>
                  <a:close/>
                </a:path>
              </a:pathLst>
            </a:cu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90" name="Google Shape;90;p1"/>
            <p:cNvSpPr/>
            <p:nvPr/>
          </p:nvSpPr>
          <p:spPr>
            <a:xfrm>
              <a:off x="1723146" y="2078848"/>
              <a:ext cx="3782479" cy="1047053"/>
            </a:xfrm>
            <a:custGeom>
              <a:avLst/>
              <a:gdLst/>
              <a:ahLst/>
              <a:cxnLst/>
              <a:rect l="l" t="t" r="r" b="b"/>
              <a:pathLst>
                <a:path w="3782479" h="1047053" extrusionOk="0">
                  <a:moveTo>
                    <a:pt x="0" y="0"/>
                  </a:moveTo>
                  <a:lnTo>
                    <a:pt x="3782479" y="0"/>
                  </a:lnTo>
                  <a:lnTo>
                    <a:pt x="3782479" y="1047053"/>
                  </a:lnTo>
                  <a:lnTo>
                    <a:pt x="0" y="1047053"/>
                  </a:lnTo>
                  <a:lnTo>
                    <a:pt x="0" y="0"/>
                  </a:lnTo>
                  <a:close/>
                </a:path>
              </a:pathLst>
            </a:custGeom>
            <a:blipFill rotWithShape="1">
              <a:blip r:embed="rId6">
                <a:alphaModFix/>
              </a:blip>
              <a:stretch>
                <a:fillRect/>
              </a:stretch>
            </a:blipFill>
            <a:ln>
              <a:noFill/>
            </a:ln>
          </p:spPr>
          <p:txBody>
            <a:bodyPr/>
            <a:lstStyle/>
            <a:p>
              <a:endParaRPr lang="en-GB"/>
            </a:p>
          </p:txBody>
        </p:sp>
        <p:sp>
          <p:nvSpPr>
            <p:cNvPr id="91" name="Google Shape;91;p1"/>
            <p:cNvSpPr/>
            <p:nvPr/>
          </p:nvSpPr>
          <p:spPr>
            <a:xfrm>
              <a:off x="0" y="0"/>
              <a:ext cx="1445664" cy="3094792"/>
            </a:xfrm>
            <a:custGeom>
              <a:avLst/>
              <a:gdLst/>
              <a:ahLst/>
              <a:cxnLst/>
              <a:rect l="l" t="t" r="r" b="b"/>
              <a:pathLst>
                <a:path w="1445664" h="3094792" extrusionOk="0">
                  <a:moveTo>
                    <a:pt x="0" y="0"/>
                  </a:moveTo>
                  <a:lnTo>
                    <a:pt x="1445664" y="0"/>
                  </a:lnTo>
                  <a:lnTo>
                    <a:pt x="1445664" y="3094792"/>
                  </a:lnTo>
                  <a:lnTo>
                    <a:pt x="0" y="3094792"/>
                  </a:lnTo>
                  <a:lnTo>
                    <a:pt x="0" y="0"/>
                  </a:lnTo>
                  <a:close/>
                </a:path>
              </a:pathLst>
            </a:cu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192"/>
        <p:cNvGrpSpPr/>
        <p:nvPr/>
      </p:nvGrpSpPr>
      <p:grpSpPr>
        <a:xfrm>
          <a:off x="0" y="0"/>
          <a:ext cx="0" cy="0"/>
          <a:chOff x="0" y="0"/>
          <a:chExt cx="0" cy="0"/>
        </a:xfrm>
      </p:grpSpPr>
      <p:sp>
        <p:nvSpPr>
          <p:cNvPr id="193" name="Google Shape;193;p10"/>
          <p:cNvSpPr/>
          <p:nvPr/>
        </p:nvSpPr>
        <p:spPr>
          <a:xfrm rot="8787170">
            <a:off x="-606271" y="-3796076"/>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194" name="Google Shape;194;p10"/>
          <p:cNvSpPr txBox="1"/>
          <p:nvPr/>
        </p:nvSpPr>
        <p:spPr>
          <a:xfrm>
            <a:off x="651690" y="1792665"/>
            <a:ext cx="11760600" cy="121884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Here are some photographs of cliff formations. </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How have they formed?</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Can you sequence them into an order?</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599" b="0" i="0" u="none" strike="noStrike" cap="none">
                <a:solidFill>
                  <a:srgbClr val="4A4A4B"/>
                </a:solidFill>
                <a:latin typeface="Arial"/>
                <a:ea typeface="Arial"/>
                <a:cs typeface="Arial"/>
                <a:sym typeface="Arial"/>
              </a:rPr>
              <a:t> </a:t>
            </a:r>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p:txBody>
      </p:sp>
      <p:sp>
        <p:nvSpPr>
          <p:cNvPr id="195" name="Google Shape;195;p10"/>
          <p:cNvSpPr/>
          <p:nvPr/>
        </p:nvSpPr>
        <p:spPr>
          <a:xfrm>
            <a:off x="651690" y="6333642"/>
            <a:ext cx="3893641" cy="3291029"/>
          </a:xfrm>
          <a:custGeom>
            <a:avLst/>
            <a:gdLst/>
            <a:ahLst/>
            <a:cxnLst/>
            <a:rect l="l" t="t" r="r" b="b"/>
            <a:pathLst>
              <a:path w="961630" h="812800" extrusionOk="0">
                <a:moveTo>
                  <a:pt x="45732" y="0"/>
                </a:moveTo>
                <a:lnTo>
                  <a:pt x="915898" y="0"/>
                </a:lnTo>
                <a:cubicBezTo>
                  <a:pt x="928027" y="0"/>
                  <a:pt x="939659" y="4818"/>
                  <a:pt x="948235" y="13395"/>
                </a:cubicBezTo>
                <a:cubicBezTo>
                  <a:pt x="956812" y="21971"/>
                  <a:pt x="961630" y="33603"/>
                  <a:pt x="961630" y="45732"/>
                </a:cubicBezTo>
                <a:lnTo>
                  <a:pt x="961630" y="767068"/>
                </a:lnTo>
                <a:cubicBezTo>
                  <a:pt x="961630" y="779197"/>
                  <a:pt x="956812" y="790829"/>
                  <a:pt x="948235" y="799405"/>
                </a:cubicBezTo>
                <a:cubicBezTo>
                  <a:pt x="939659" y="807982"/>
                  <a:pt x="928027" y="812800"/>
                  <a:pt x="915898" y="812800"/>
                </a:cubicBezTo>
                <a:lnTo>
                  <a:pt x="45732" y="812800"/>
                </a:lnTo>
                <a:cubicBezTo>
                  <a:pt x="33603" y="812800"/>
                  <a:pt x="21971" y="807982"/>
                  <a:pt x="13395" y="799405"/>
                </a:cubicBezTo>
                <a:cubicBezTo>
                  <a:pt x="4818" y="790829"/>
                  <a:pt x="0" y="779197"/>
                  <a:pt x="0" y="767068"/>
                </a:cubicBezTo>
                <a:lnTo>
                  <a:pt x="0" y="45732"/>
                </a:lnTo>
                <a:cubicBezTo>
                  <a:pt x="0" y="33603"/>
                  <a:pt x="4818" y="21971"/>
                  <a:pt x="13395" y="13395"/>
                </a:cubicBezTo>
                <a:cubicBezTo>
                  <a:pt x="21971" y="4818"/>
                  <a:pt x="33603" y="0"/>
                  <a:pt x="45732" y="0"/>
                </a:cubicBezTo>
                <a:close/>
              </a:path>
            </a:pathLst>
          </a:cu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0"/>
          <p:cNvSpPr txBox="1"/>
          <p:nvPr/>
        </p:nvSpPr>
        <p:spPr>
          <a:xfrm>
            <a:off x="176989" y="294921"/>
            <a:ext cx="8492310"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dirty="0">
                <a:solidFill>
                  <a:srgbClr val="000000"/>
                </a:solidFill>
                <a:latin typeface="Comic Sans MS"/>
                <a:ea typeface="Comic Sans MS"/>
                <a:cs typeface="Comic Sans MS"/>
                <a:sym typeface="Comic Sans MS"/>
              </a:rPr>
              <a:t>Cliff Landforms</a:t>
            </a:r>
            <a:endParaRPr dirty="0">
              <a:latin typeface="Comic Sans MS"/>
              <a:ea typeface="Comic Sans MS"/>
              <a:cs typeface="Comic Sans MS"/>
              <a:sym typeface="Comic Sans MS"/>
            </a:endParaRPr>
          </a:p>
        </p:txBody>
      </p:sp>
      <p:sp>
        <p:nvSpPr>
          <p:cNvPr id="197" name="Google Shape;197;p10"/>
          <p:cNvSpPr txBox="1"/>
          <p:nvPr/>
        </p:nvSpPr>
        <p:spPr>
          <a:xfrm>
            <a:off x="15242459" y="655033"/>
            <a:ext cx="2559600" cy="769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5000" i="0" u="none" strike="noStrike" cap="none">
                <a:solidFill>
                  <a:srgbClr val="000000"/>
                </a:solidFill>
                <a:latin typeface="Comic Sans MS"/>
                <a:ea typeface="Comic Sans MS"/>
                <a:cs typeface="Comic Sans MS"/>
                <a:sym typeface="Comic Sans MS"/>
              </a:rPr>
              <a:t>Lesson 2</a:t>
            </a:r>
            <a:endParaRPr>
              <a:latin typeface="Comic Sans MS"/>
              <a:ea typeface="Comic Sans MS"/>
              <a:cs typeface="Comic Sans MS"/>
              <a:sym typeface="Comic Sans MS"/>
            </a:endParaRPr>
          </a:p>
        </p:txBody>
      </p:sp>
      <p:sp>
        <p:nvSpPr>
          <p:cNvPr id="198" name="Google Shape;198;p10"/>
          <p:cNvSpPr/>
          <p:nvPr/>
        </p:nvSpPr>
        <p:spPr>
          <a:xfrm>
            <a:off x="13145602" y="2715749"/>
            <a:ext cx="3771454" cy="3291029"/>
          </a:xfrm>
          <a:custGeom>
            <a:avLst/>
            <a:gdLst/>
            <a:ahLst/>
            <a:cxnLst/>
            <a:rect l="l" t="t" r="r" b="b"/>
            <a:pathLst>
              <a:path w="931453" h="812800" extrusionOk="0">
                <a:moveTo>
                  <a:pt x="47214" y="0"/>
                </a:moveTo>
                <a:lnTo>
                  <a:pt x="884239" y="0"/>
                </a:lnTo>
                <a:cubicBezTo>
                  <a:pt x="910314" y="0"/>
                  <a:pt x="931453" y="21138"/>
                  <a:pt x="931453" y="47214"/>
                </a:cubicBezTo>
                <a:lnTo>
                  <a:pt x="931453" y="765586"/>
                </a:lnTo>
                <a:cubicBezTo>
                  <a:pt x="931453" y="791662"/>
                  <a:pt x="910314" y="812800"/>
                  <a:pt x="884239" y="812800"/>
                </a:cubicBezTo>
                <a:lnTo>
                  <a:pt x="47214" y="812800"/>
                </a:lnTo>
                <a:cubicBezTo>
                  <a:pt x="21138" y="812800"/>
                  <a:pt x="0" y="791662"/>
                  <a:pt x="0" y="765586"/>
                </a:cubicBezTo>
                <a:lnTo>
                  <a:pt x="0" y="47214"/>
                </a:lnTo>
                <a:cubicBezTo>
                  <a:pt x="0" y="21138"/>
                  <a:pt x="21138" y="0"/>
                  <a:pt x="47214" y="0"/>
                </a:cubicBezTo>
                <a:close/>
              </a:path>
            </a:pathLst>
          </a:cu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0"/>
          <p:cNvSpPr/>
          <p:nvPr/>
        </p:nvSpPr>
        <p:spPr>
          <a:xfrm>
            <a:off x="4897845" y="6333642"/>
            <a:ext cx="3771454" cy="3291029"/>
          </a:xfrm>
          <a:custGeom>
            <a:avLst/>
            <a:gdLst/>
            <a:ahLst/>
            <a:cxnLst/>
            <a:rect l="l" t="t" r="r" b="b"/>
            <a:pathLst>
              <a:path w="931453" h="812800" extrusionOk="0">
                <a:moveTo>
                  <a:pt x="47214" y="0"/>
                </a:moveTo>
                <a:lnTo>
                  <a:pt x="884239" y="0"/>
                </a:lnTo>
                <a:cubicBezTo>
                  <a:pt x="910314" y="0"/>
                  <a:pt x="931453" y="21138"/>
                  <a:pt x="931453" y="47214"/>
                </a:cubicBezTo>
                <a:lnTo>
                  <a:pt x="931453" y="765586"/>
                </a:lnTo>
                <a:cubicBezTo>
                  <a:pt x="931453" y="791662"/>
                  <a:pt x="910314" y="812800"/>
                  <a:pt x="884239" y="812800"/>
                </a:cubicBezTo>
                <a:lnTo>
                  <a:pt x="47214" y="812800"/>
                </a:lnTo>
                <a:cubicBezTo>
                  <a:pt x="21138" y="812800"/>
                  <a:pt x="0" y="791662"/>
                  <a:pt x="0" y="765586"/>
                </a:cubicBezTo>
                <a:lnTo>
                  <a:pt x="0" y="47214"/>
                </a:lnTo>
                <a:cubicBezTo>
                  <a:pt x="0" y="21138"/>
                  <a:pt x="21138" y="0"/>
                  <a:pt x="47214" y="0"/>
                </a:cubicBezTo>
                <a:close/>
              </a:path>
            </a:pathLst>
          </a:cu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0"/>
          <p:cNvSpPr/>
          <p:nvPr/>
        </p:nvSpPr>
        <p:spPr>
          <a:xfrm>
            <a:off x="9021723" y="6333642"/>
            <a:ext cx="3771454" cy="3291029"/>
          </a:xfrm>
          <a:custGeom>
            <a:avLst/>
            <a:gdLst/>
            <a:ahLst/>
            <a:cxnLst/>
            <a:rect l="l" t="t" r="r" b="b"/>
            <a:pathLst>
              <a:path w="931453" h="812800" extrusionOk="0">
                <a:moveTo>
                  <a:pt x="47214" y="0"/>
                </a:moveTo>
                <a:lnTo>
                  <a:pt x="884239" y="0"/>
                </a:lnTo>
                <a:cubicBezTo>
                  <a:pt x="910314" y="0"/>
                  <a:pt x="931453" y="21138"/>
                  <a:pt x="931453" y="47214"/>
                </a:cubicBezTo>
                <a:lnTo>
                  <a:pt x="931453" y="765586"/>
                </a:lnTo>
                <a:cubicBezTo>
                  <a:pt x="931453" y="791662"/>
                  <a:pt x="910314" y="812800"/>
                  <a:pt x="884239" y="812800"/>
                </a:cubicBezTo>
                <a:lnTo>
                  <a:pt x="47214" y="812800"/>
                </a:lnTo>
                <a:cubicBezTo>
                  <a:pt x="21138" y="812800"/>
                  <a:pt x="0" y="791662"/>
                  <a:pt x="0" y="765586"/>
                </a:cubicBezTo>
                <a:lnTo>
                  <a:pt x="0" y="47214"/>
                </a:lnTo>
                <a:cubicBezTo>
                  <a:pt x="0" y="21138"/>
                  <a:pt x="21138" y="0"/>
                  <a:pt x="47214" y="0"/>
                </a:cubicBezTo>
                <a:close/>
              </a:path>
            </a:pathLst>
          </a:cu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0"/>
          <p:cNvSpPr/>
          <p:nvPr/>
        </p:nvSpPr>
        <p:spPr>
          <a:xfrm>
            <a:off x="13145602" y="6333642"/>
            <a:ext cx="3893641" cy="3291029"/>
          </a:xfrm>
          <a:custGeom>
            <a:avLst/>
            <a:gdLst/>
            <a:ahLst/>
            <a:cxnLst/>
            <a:rect l="l" t="t" r="r" b="b"/>
            <a:pathLst>
              <a:path w="961630" h="812800" extrusionOk="0">
                <a:moveTo>
                  <a:pt x="45732" y="0"/>
                </a:moveTo>
                <a:lnTo>
                  <a:pt x="915898" y="0"/>
                </a:lnTo>
                <a:cubicBezTo>
                  <a:pt x="928027" y="0"/>
                  <a:pt x="939659" y="4818"/>
                  <a:pt x="948235" y="13395"/>
                </a:cubicBezTo>
                <a:cubicBezTo>
                  <a:pt x="956812" y="21971"/>
                  <a:pt x="961630" y="33603"/>
                  <a:pt x="961630" y="45732"/>
                </a:cubicBezTo>
                <a:lnTo>
                  <a:pt x="961630" y="767068"/>
                </a:lnTo>
                <a:cubicBezTo>
                  <a:pt x="961630" y="779197"/>
                  <a:pt x="956812" y="790829"/>
                  <a:pt x="948235" y="799405"/>
                </a:cubicBezTo>
                <a:cubicBezTo>
                  <a:pt x="939659" y="807982"/>
                  <a:pt x="928027" y="812800"/>
                  <a:pt x="915898" y="812800"/>
                </a:cubicBezTo>
                <a:lnTo>
                  <a:pt x="45732" y="812800"/>
                </a:lnTo>
                <a:cubicBezTo>
                  <a:pt x="33603" y="812800"/>
                  <a:pt x="21971" y="807982"/>
                  <a:pt x="13395" y="799405"/>
                </a:cubicBezTo>
                <a:cubicBezTo>
                  <a:pt x="4818" y="790829"/>
                  <a:pt x="0" y="779197"/>
                  <a:pt x="0" y="767068"/>
                </a:cubicBezTo>
                <a:lnTo>
                  <a:pt x="0" y="45732"/>
                </a:lnTo>
                <a:cubicBezTo>
                  <a:pt x="0" y="33603"/>
                  <a:pt x="4818" y="21971"/>
                  <a:pt x="13395" y="13395"/>
                </a:cubicBezTo>
                <a:cubicBezTo>
                  <a:pt x="21971" y="4818"/>
                  <a:pt x="33603" y="0"/>
                  <a:pt x="45732" y="0"/>
                </a:cubicBezTo>
                <a:close/>
              </a:path>
            </a:pathLst>
          </a:custGeom>
          <a:blipFill rotWithShape="1">
            <a:blip r:embed="rId8"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205"/>
        <p:cNvGrpSpPr/>
        <p:nvPr/>
      </p:nvGrpSpPr>
      <p:grpSpPr>
        <a:xfrm>
          <a:off x="0" y="0"/>
          <a:ext cx="0" cy="0"/>
          <a:chOff x="0" y="0"/>
          <a:chExt cx="0" cy="0"/>
        </a:xfrm>
      </p:grpSpPr>
      <p:sp>
        <p:nvSpPr>
          <p:cNvPr id="206" name="Google Shape;206;p11"/>
          <p:cNvSpPr/>
          <p:nvPr/>
        </p:nvSpPr>
        <p:spPr>
          <a:xfrm rot="8787170">
            <a:off x="-606271" y="-3433791"/>
            <a:ext cx="19500542" cy="13577252"/>
          </a:xfrm>
          <a:custGeom>
            <a:avLst/>
            <a:gdLst/>
            <a:ahLst/>
            <a:cxnLst/>
            <a:rect l="l" t="t" r="r" b="b"/>
            <a:pathLst>
              <a:path w="19500542" h="13577252" extrusionOk="0">
                <a:moveTo>
                  <a:pt x="19500542" y="13577253"/>
                </a:moveTo>
                <a:lnTo>
                  <a:pt x="0" y="13577253"/>
                </a:lnTo>
                <a:lnTo>
                  <a:pt x="0" y="0"/>
                </a:lnTo>
                <a:lnTo>
                  <a:pt x="19500542" y="0"/>
                </a:lnTo>
                <a:lnTo>
                  <a:pt x="19500542" y="13577253"/>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207" name="Google Shape;207;p11"/>
          <p:cNvSpPr txBox="1"/>
          <p:nvPr/>
        </p:nvSpPr>
        <p:spPr>
          <a:xfrm>
            <a:off x="651700" y="1822575"/>
            <a:ext cx="14179500" cy="103785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199" i="0" u="sng" strike="noStrike" cap="none">
                <a:solidFill>
                  <a:srgbClr val="4A4A4B"/>
                </a:solidFill>
                <a:latin typeface="Comic Sans MS"/>
                <a:ea typeface="Comic Sans MS"/>
                <a:cs typeface="Comic Sans MS"/>
                <a:sym typeface="Comic Sans MS"/>
              </a:rPr>
              <a:t>Activity 1 </a:t>
            </a:r>
            <a:endParaRPr sz="1000">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199" i="0" u="none" strike="noStrike" cap="none">
                <a:solidFill>
                  <a:srgbClr val="4A4A4B"/>
                </a:solidFill>
                <a:latin typeface="Comic Sans MS"/>
                <a:ea typeface="Comic Sans MS"/>
                <a:cs typeface="Comic Sans MS"/>
                <a:sym typeface="Comic Sans MS"/>
              </a:rPr>
              <a:t>Match the pictures to their </a:t>
            </a:r>
            <a:endParaRPr sz="1000">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199" i="0" u="none" strike="noStrike" cap="none">
                <a:solidFill>
                  <a:srgbClr val="4A4A4B"/>
                </a:solidFill>
                <a:latin typeface="Comic Sans MS"/>
                <a:ea typeface="Comic Sans MS"/>
                <a:cs typeface="Comic Sans MS"/>
                <a:sym typeface="Comic Sans MS"/>
              </a:rPr>
              <a:t>descriptions.</a:t>
            </a:r>
            <a:endParaRPr sz="1000">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599" b="0" i="0" u="none" strike="noStrike" cap="none">
                <a:solidFill>
                  <a:srgbClr val="4A4A4B"/>
                </a:solidFill>
                <a:latin typeface="Arial"/>
                <a:ea typeface="Arial"/>
                <a:cs typeface="Arial"/>
                <a:sym typeface="Arial"/>
              </a:rPr>
              <a:t> </a:t>
            </a:r>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p:txBody>
      </p:sp>
      <p:sp>
        <p:nvSpPr>
          <p:cNvPr id="208" name="Google Shape;208;p11"/>
          <p:cNvSpPr/>
          <p:nvPr/>
        </p:nvSpPr>
        <p:spPr>
          <a:xfrm>
            <a:off x="8624269" y="2531303"/>
            <a:ext cx="2184512" cy="1832556"/>
          </a:xfrm>
          <a:custGeom>
            <a:avLst/>
            <a:gdLst/>
            <a:ahLst/>
            <a:cxnLst/>
            <a:rect l="l" t="t" r="r" b="b"/>
            <a:pathLst>
              <a:path w="900218" h="755181" extrusionOk="0">
                <a:moveTo>
                  <a:pt x="81512" y="0"/>
                </a:moveTo>
                <a:lnTo>
                  <a:pt x="818706" y="0"/>
                </a:lnTo>
                <a:cubicBezTo>
                  <a:pt x="863724" y="0"/>
                  <a:pt x="900218" y="36494"/>
                  <a:pt x="900218" y="81512"/>
                </a:cubicBezTo>
                <a:lnTo>
                  <a:pt x="900218" y="673668"/>
                </a:lnTo>
                <a:cubicBezTo>
                  <a:pt x="900218" y="718686"/>
                  <a:pt x="863724" y="755181"/>
                  <a:pt x="818706" y="755181"/>
                </a:cubicBezTo>
                <a:lnTo>
                  <a:pt x="81512" y="755181"/>
                </a:lnTo>
                <a:cubicBezTo>
                  <a:pt x="36494" y="755181"/>
                  <a:pt x="0" y="718686"/>
                  <a:pt x="0" y="673668"/>
                </a:cubicBezTo>
                <a:lnTo>
                  <a:pt x="0" y="81512"/>
                </a:lnTo>
                <a:cubicBezTo>
                  <a:pt x="0" y="36494"/>
                  <a:pt x="36494" y="0"/>
                  <a:pt x="81512" y="0"/>
                </a:cubicBezTo>
                <a:close/>
              </a:path>
            </a:pathLst>
          </a:cu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1"/>
          <p:cNvSpPr txBox="1"/>
          <p:nvPr/>
        </p:nvSpPr>
        <p:spPr>
          <a:xfrm>
            <a:off x="436185" y="446089"/>
            <a:ext cx="7794803"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dirty="0">
                <a:solidFill>
                  <a:srgbClr val="000000"/>
                </a:solidFill>
                <a:latin typeface="Comic Sans MS"/>
                <a:ea typeface="Comic Sans MS"/>
                <a:cs typeface="Comic Sans MS"/>
                <a:sym typeface="Comic Sans MS"/>
              </a:rPr>
              <a:t>Cliff Landforms</a:t>
            </a:r>
            <a:endParaRPr dirty="0">
              <a:latin typeface="Comic Sans MS"/>
              <a:ea typeface="Comic Sans MS"/>
              <a:cs typeface="Comic Sans MS"/>
              <a:sym typeface="Comic Sans MS"/>
            </a:endParaRPr>
          </a:p>
        </p:txBody>
      </p:sp>
      <p:sp>
        <p:nvSpPr>
          <p:cNvPr id="210" name="Google Shape;210;p11"/>
          <p:cNvSpPr/>
          <p:nvPr/>
        </p:nvSpPr>
        <p:spPr>
          <a:xfrm>
            <a:off x="8624269" y="8185222"/>
            <a:ext cx="2184512" cy="1749998"/>
          </a:xfrm>
          <a:custGeom>
            <a:avLst/>
            <a:gdLst/>
            <a:ahLst/>
            <a:cxnLst/>
            <a:rect l="l" t="t" r="r" b="b"/>
            <a:pathLst>
              <a:path w="931453" h="746181" extrusionOk="0">
                <a:moveTo>
                  <a:pt x="81512" y="0"/>
                </a:moveTo>
                <a:lnTo>
                  <a:pt x="849941" y="0"/>
                </a:lnTo>
                <a:cubicBezTo>
                  <a:pt x="894958" y="0"/>
                  <a:pt x="931453" y="36494"/>
                  <a:pt x="931453" y="81512"/>
                </a:cubicBezTo>
                <a:lnTo>
                  <a:pt x="931453" y="664668"/>
                </a:lnTo>
                <a:cubicBezTo>
                  <a:pt x="931453" y="709686"/>
                  <a:pt x="894958" y="746181"/>
                  <a:pt x="849941" y="746181"/>
                </a:cubicBezTo>
                <a:lnTo>
                  <a:pt x="81512" y="746181"/>
                </a:lnTo>
                <a:cubicBezTo>
                  <a:pt x="36494" y="746181"/>
                  <a:pt x="0" y="709686"/>
                  <a:pt x="0" y="664668"/>
                </a:cubicBezTo>
                <a:lnTo>
                  <a:pt x="0" y="81512"/>
                </a:lnTo>
                <a:cubicBezTo>
                  <a:pt x="0" y="36494"/>
                  <a:pt x="36494" y="0"/>
                  <a:pt x="81512" y="0"/>
                </a:cubicBezTo>
                <a:close/>
              </a:path>
            </a:pathLst>
          </a:cu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1"/>
          <p:cNvSpPr/>
          <p:nvPr/>
        </p:nvSpPr>
        <p:spPr>
          <a:xfrm>
            <a:off x="8624269" y="6277502"/>
            <a:ext cx="2184512" cy="1783895"/>
          </a:xfrm>
          <a:custGeom>
            <a:avLst/>
            <a:gdLst/>
            <a:ahLst/>
            <a:cxnLst/>
            <a:rect l="l" t="t" r="r" b="b"/>
            <a:pathLst>
              <a:path w="931453" h="760634" extrusionOk="0">
                <a:moveTo>
                  <a:pt x="81512" y="0"/>
                </a:moveTo>
                <a:lnTo>
                  <a:pt x="849941" y="0"/>
                </a:lnTo>
                <a:cubicBezTo>
                  <a:pt x="894958" y="0"/>
                  <a:pt x="931453" y="36494"/>
                  <a:pt x="931453" y="81512"/>
                </a:cubicBezTo>
                <a:lnTo>
                  <a:pt x="931453" y="679122"/>
                </a:lnTo>
                <a:cubicBezTo>
                  <a:pt x="931453" y="724139"/>
                  <a:pt x="894958" y="760634"/>
                  <a:pt x="849941" y="760634"/>
                </a:cubicBezTo>
                <a:lnTo>
                  <a:pt x="81512" y="760634"/>
                </a:lnTo>
                <a:cubicBezTo>
                  <a:pt x="36494" y="760634"/>
                  <a:pt x="0" y="724139"/>
                  <a:pt x="0" y="679122"/>
                </a:cubicBezTo>
                <a:lnTo>
                  <a:pt x="0" y="81512"/>
                </a:lnTo>
                <a:cubicBezTo>
                  <a:pt x="0" y="36494"/>
                  <a:pt x="36494" y="0"/>
                  <a:pt x="81512" y="0"/>
                </a:cubicBezTo>
                <a:close/>
              </a:path>
            </a:pathLst>
          </a:cu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1"/>
          <p:cNvSpPr/>
          <p:nvPr/>
        </p:nvSpPr>
        <p:spPr>
          <a:xfrm>
            <a:off x="8624269" y="625065"/>
            <a:ext cx="2184512" cy="1748939"/>
          </a:xfrm>
          <a:custGeom>
            <a:avLst/>
            <a:gdLst/>
            <a:ahLst/>
            <a:cxnLst/>
            <a:rect l="l" t="t" r="r" b="b"/>
            <a:pathLst>
              <a:path w="931453" h="745729" extrusionOk="0">
                <a:moveTo>
                  <a:pt x="81512" y="0"/>
                </a:moveTo>
                <a:lnTo>
                  <a:pt x="849941" y="0"/>
                </a:lnTo>
                <a:cubicBezTo>
                  <a:pt x="894958" y="0"/>
                  <a:pt x="931453" y="36494"/>
                  <a:pt x="931453" y="81512"/>
                </a:cubicBezTo>
                <a:lnTo>
                  <a:pt x="931453" y="664217"/>
                </a:lnTo>
                <a:cubicBezTo>
                  <a:pt x="931453" y="709235"/>
                  <a:pt x="894958" y="745729"/>
                  <a:pt x="849941" y="745729"/>
                </a:cubicBezTo>
                <a:lnTo>
                  <a:pt x="81512" y="745729"/>
                </a:lnTo>
                <a:cubicBezTo>
                  <a:pt x="36494" y="745729"/>
                  <a:pt x="0" y="709235"/>
                  <a:pt x="0" y="664217"/>
                </a:cubicBezTo>
                <a:lnTo>
                  <a:pt x="0" y="81512"/>
                </a:lnTo>
                <a:cubicBezTo>
                  <a:pt x="0" y="36494"/>
                  <a:pt x="36494" y="0"/>
                  <a:pt x="81512" y="0"/>
                </a:cubicBezTo>
                <a:close/>
              </a:path>
            </a:pathLst>
          </a:cu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1"/>
          <p:cNvSpPr/>
          <p:nvPr/>
        </p:nvSpPr>
        <p:spPr>
          <a:xfrm>
            <a:off x="8624269" y="4487223"/>
            <a:ext cx="2184512" cy="1666454"/>
          </a:xfrm>
          <a:custGeom>
            <a:avLst/>
            <a:gdLst/>
            <a:ahLst/>
            <a:cxnLst/>
            <a:rect l="l" t="t" r="r" b="b"/>
            <a:pathLst>
              <a:path w="961630" h="733579" extrusionOk="0">
                <a:moveTo>
                  <a:pt x="81512" y="0"/>
                </a:moveTo>
                <a:lnTo>
                  <a:pt x="880118" y="0"/>
                </a:lnTo>
                <a:cubicBezTo>
                  <a:pt x="925136" y="0"/>
                  <a:pt x="961630" y="36494"/>
                  <a:pt x="961630" y="81512"/>
                </a:cubicBezTo>
                <a:lnTo>
                  <a:pt x="961630" y="652067"/>
                </a:lnTo>
                <a:cubicBezTo>
                  <a:pt x="961630" y="697085"/>
                  <a:pt x="925136" y="733579"/>
                  <a:pt x="880118" y="733579"/>
                </a:cubicBezTo>
                <a:lnTo>
                  <a:pt x="81512" y="733579"/>
                </a:lnTo>
                <a:cubicBezTo>
                  <a:pt x="36494" y="733579"/>
                  <a:pt x="0" y="697085"/>
                  <a:pt x="0" y="652067"/>
                </a:cubicBezTo>
                <a:lnTo>
                  <a:pt x="0" y="81512"/>
                </a:lnTo>
                <a:cubicBezTo>
                  <a:pt x="0" y="36494"/>
                  <a:pt x="36494" y="0"/>
                  <a:pt x="81512" y="0"/>
                </a:cubicBezTo>
                <a:close/>
              </a:path>
            </a:pathLst>
          </a:custGeom>
          <a:blipFill rotWithShape="1">
            <a:blip r:embed="rId8"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4" name="Google Shape;214;p11"/>
          <p:cNvGrpSpPr/>
          <p:nvPr/>
        </p:nvGrpSpPr>
        <p:grpSpPr>
          <a:xfrm>
            <a:off x="1582579" y="4077782"/>
            <a:ext cx="6041565" cy="2878528"/>
            <a:chOff x="0" y="-82734"/>
            <a:chExt cx="8055420" cy="3838037"/>
          </a:xfrm>
        </p:grpSpPr>
        <p:grpSp>
          <p:nvGrpSpPr>
            <p:cNvPr id="215" name="Google Shape;215;p11"/>
            <p:cNvGrpSpPr/>
            <p:nvPr/>
          </p:nvGrpSpPr>
          <p:grpSpPr>
            <a:xfrm>
              <a:off x="0" y="-82734"/>
              <a:ext cx="8055420" cy="3838037"/>
              <a:chOff x="0" y="-28575"/>
              <a:chExt cx="2782200" cy="1325590"/>
            </a:xfrm>
          </p:grpSpPr>
          <p:sp>
            <p:nvSpPr>
              <p:cNvPr id="216" name="Google Shape;216;p11"/>
              <p:cNvSpPr/>
              <p:nvPr/>
            </p:nvSpPr>
            <p:spPr>
              <a:xfrm>
                <a:off x="0" y="0"/>
                <a:ext cx="2782200" cy="1297015"/>
              </a:xfrm>
              <a:custGeom>
                <a:avLst/>
                <a:gdLst/>
                <a:ahLst/>
                <a:cxnLst/>
                <a:rect l="l" t="t" r="r" b="b"/>
                <a:pathLst>
                  <a:path w="2782200" h="1297015" extrusionOk="0">
                    <a:moveTo>
                      <a:pt x="47413" y="0"/>
                    </a:moveTo>
                    <a:lnTo>
                      <a:pt x="2734787" y="0"/>
                    </a:lnTo>
                    <a:cubicBezTo>
                      <a:pt x="2747361" y="0"/>
                      <a:pt x="2759421" y="4995"/>
                      <a:pt x="2768313" y="13887"/>
                    </a:cubicBezTo>
                    <a:cubicBezTo>
                      <a:pt x="2777205" y="22779"/>
                      <a:pt x="2782200" y="34839"/>
                      <a:pt x="2782200" y="47413"/>
                    </a:cubicBezTo>
                    <a:lnTo>
                      <a:pt x="2782200" y="1249602"/>
                    </a:lnTo>
                    <a:cubicBezTo>
                      <a:pt x="2782200" y="1275788"/>
                      <a:pt x="2760972" y="1297015"/>
                      <a:pt x="2734787" y="1297015"/>
                    </a:cubicBezTo>
                    <a:lnTo>
                      <a:pt x="47413" y="1297015"/>
                    </a:lnTo>
                    <a:cubicBezTo>
                      <a:pt x="21228" y="1297015"/>
                      <a:pt x="0" y="1275788"/>
                      <a:pt x="0" y="1249602"/>
                    </a:cubicBezTo>
                    <a:lnTo>
                      <a:pt x="0" y="47413"/>
                    </a:lnTo>
                    <a:cubicBezTo>
                      <a:pt x="0" y="21228"/>
                      <a:pt x="21228" y="0"/>
                      <a:pt x="47413" y="0"/>
                    </a:cubicBezTo>
                    <a:close/>
                  </a:path>
                </a:pathLst>
              </a:custGeom>
              <a:solidFill>
                <a:srgbClr val="FFFFFF"/>
              </a:solidFill>
              <a:ln w="104775" cap="rnd" cmpd="sng">
                <a:solidFill>
                  <a:srgbClr val="FF914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1"/>
              <p:cNvSpPr txBox="1"/>
              <p:nvPr/>
            </p:nvSpPr>
            <p:spPr>
              <a:xfrm>
                <a:off x="0" y="-28575"/>
                <a:ext cx="2782200" cy="1325590"/>
              </a:xfrm>
              <a:prstGeom prst="rect">
                <a:avLst/>
              </a:prstGeom>
              <a:noFill/>
              <a:ln>
                <a:noFill/>
              </a:ln>
            </p:spPr>
            <p:txBody>
              <a:bodyPr spcFirstLastPara="1" wrap="square" lIns="39525" tIns="39525" rIns="39525" bIns="39525" anchor="ctr" anchorCtr="0">
                <a:noAutofit/>
              </a:bodyPr>
              <a:lstStyle/>
              <a:p>
                <a:pPr marL="0" marR="0" lvl="0" indent="0" algn="ctr" rtl="0">
                  <a:lnSpc>
                    <a:spcPct val="1088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18" name="Google Shape;218;p11"/>
            <p:cNvSpPr txBox="1"/>
            <p:nvPr/>
          </p:nvSpPr>
          <p:spPr>
            <a:xfrm>
              <a:off x="372996" y="282035"/>
              <a:ext cx="3236400" cy="6156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2999" i="0" u="none" strike="noStrike" cap="none">
                  <a:solidFill>
                    <a:srgbClr val="0B0B0B"/>
                  </a:solidFill>
                  <a:latin typeface="Comic Sans MS"/>
                  <a:ea typeface="Comic Sans MS"/>
                  <a:cs typeface="Comic Sans MS"/>
                  <a:sym typeface="Comic Sans MS"/>
                </a:rPr>
                <a:t>Cave</a:t>
              </a:r>
              <a:endParaRPr>
                <a:latin typeface="Comic Sans MS"/>
                <a:ea typeface="Comic Sans MS"/>
                <a:cs typeface="Comic Sans MS"/>
                <a:sym typeface="Comic Sans MS"/>
              </a:endParaRPr>
            </a:p>
          </p:txBody>
        </p:sp>
        <p:sp>
          <p:nvSpPr>
            <p:cNvPr id="219" name="Google Shape;219;p11"/>
            <p:cNvSpPr txBox="1"/>
            <p:nvPr/>
          </p:nvSpPr>
          <p:spPr>
            <a:xfrm>
              <a:off x="372995" y="1022789"/>
              <a:ext cx="7260600" cy="25392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2799" i="0" u="none" strike="noStrike" cap="none">
                  <a:solidFill>
                    <a:srgbClr val="000000"/>
                  </a:solidFill>
                  <a:latin typeface="Comic Sans MS"/>
                  <a:ea typeface="Comic Sans MS"/>
                  <a:cs typeface="Comic Sans MS"/>
                  <a:sym typeface="Comic Sans MS"/>
                </a:rPr>
                <a:t>Caves form when waves wear away cracks in the rock, creating hollows in the cliff face.</a:t>
              </a:r>
              <a:endParaRPr sz="1200">
                <a:latin typeface="Comic Sans MS"/>
                <a:ea typeface="Comic Sans MS"/>
                <a:cs typeface="Comic Sans MS"/>
                <a:sym typeface="Comic Sans MS"/>
              </a:endParaRPr>
            </a:p>
          </p:txBody>
        </p:sp>
      </p:grpSp>
      <p:grpSp>
        <p:nvGrpSpPr>
          <p:cNvPr id="220" name="Google Shape;220;p11"/>
          <p:cNvGrpSpPr/>
          <p:nvPr/>
        </p:nvGrpSpPr>
        <p:grpSpPr>
          <a:xfrm>
            <a:off x="1582575" y="7272750"/>
            <a:ext cx="6041565" cy="2330788"/>
            <a:chOff x="0" y="-82734"/>
            <a:chExt cx="8055420" cy="3925206"/>
          </a:xfrm>
        </p:grpSpPr>
        <p:grpSp>
          <p:nvGrpSpPr>
            <p:cNvPr id="221" name="Google Shape;221;p11"/>
            <p:cNvGrpSpPr/>
            <p:nvPr/>
          </p:nvGrpSpPr>
          <p:grpSpPr>
            <a:xfrm>
              <a:off x="0" y="-82734"/>
              <a:ext cx="8055420" cy="3925206"/>
              <a:chOff x="0" y="-28575"/>
              <a:chExt cx="2782200" cy="1355697"/>
            </a:xfrm>
          </p:grpSpPr>
          <p:sp>
            <p:nvSpPr>
              <p:cNvPr id="222" name="Google Shape;222;p11"/>
              <p:cNvSpPr/>
              <p:nvPr/>
            </p:nvSpPr>
            <p:spPr>
              <a:xfrm>
                <a:off x="0" y="0"/>
                <a:ext cx="2782200" cy="1327122"/>
              </a:xfrm>
              <a:custGeom>
                <a:avLst/>
                <a:gdLst/>
                <a:ahLst/>
                <a:cxnLst/>
                <a:rect l="l" t="t" r="r" b="b"/>
                <a:pathLst>
                  <a:path w="2782200" h="1327122" extrusionOk="0">
                    <a:moveTo>
                      <a:pt x="47413" y="0"/>
                    </a:moveTo>
                    <a:lnTo>
                      <a:pt x="2734787" y="0"/>
                    </a:lnTo>
                    <a:cubicBezTo>
                      <a:pt x="2747361" y="0"/>
                      <a:pt x="2759421" y="4995"/>
                      <a:pt x="2768313" y="13887"/>
                    </a:cubicBezTo>
                    <a:cubicBezTo>
                      <a:pt x="2777205" y="22779"/>
                      <a:pt x="2782200" y="34839"/>
                      <a:pt x="2782200" y="47413"/>
                    </a:cubicBezTo>
                    <a:lnTo>
                      <a:pt x="2782200" y="1279709"/>
                    </a:lnTo>
                    <a:cubicBezTo>
                      <a:pt x="2782200" y="1305894"/>
                      <a:pt x="2760972" y="1327122"/>
                      <a:pt x="2734787" y="1327122"/>
                    </a:cubicBezTo>
                    <a:lnTo>
                      <a:pt x="47413" y="1327122"/>
                    </a:lnTo>
                    <a:cubicBezTo>
                      <a:pt x="21228" y="1327122"/>
                      <a:pt x="0" y="1305894"/>
                      <a:pt x="0" y="1279709"/>
                    </a:cubicBezTo>
                    <a:lnTo>
                      <a:pt x="0" y="47413"/>
                    </a:lnTo>
                    <a:cubicBezTo>
                      <a:pt x="0" y="21228"/>
                      <a:pt x="21228" y="0"/>
                      <a:pt x="47413" y="0"/>
                    </a:cubicBezTo>
                    <a:close/>
                  </a:path>
                </a:pathLst>
              </a:custGeom>
              <a:solidFill>
                <a:srgbClr val="FFFFFF"/>
              </a:solidFill>
              <a:ln w="104775" cap="rnd" cmpd="sng">
                <a:solidFill>
                  <a:srgbClr val="FF914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1"/>
              <p:cNvSpPr txBox="1"/>
              <p:nvPr/>
            </p:nvSpPr>
            <p:spPr>
              <a:xfrm>
                <a:off x="0" y="-28575"/>
                <a:ext cx="2782200" cy="1355697"/>
              </a:xfrm>
              <a:prstGeom prst="rect">
                <a:avLst/>
              </a:prstGeom>
              <a:noFill/>
              <a:ln>
                <a:noFill/>
              </a:ln>
            </p:spPr>
            <p:txBody>
              <a:bodyPr spcFirstLastPara="1" wrap="square" lIns="39525" tIns="39525" rIns="39525" bIns="39525" anchor="ctr" anchorCtr="0">
                <a:noAutofit/>
              </a:bodyPr>
              <a:lstStyle/>
              <a:p>
                <a:pPr marL="0" marR="0" lvl="0" indent="0" algn="ctr" rtl="0">
                  <a:lnSpc>
                    <a:spcPct val="1088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24" name="Google Shape;224;p11"/>
            <p:cNvSpPr txBox="1"/>
            <p:nvPr/>
          </p:nvSpPr>
          <p:spPr>
            <a:xfrm>
              <a:off x="372996" y="212124"/>
              <a:ext cx="3236400" cy="7773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2999" i="0" u="none" strike="noStrike" cap="none">
                  <a:solidFill>
                    <a:srgbClr val="0B0B0B"/>
                  </a:solidFill>
                  <a:latin typeface="Comic Sans MS"/>
                  <a:ea typeface="Comic Sans MS"/>
                  <a:cs typeface="Comic Sans MS"/>
                  <a:sym typeface="Comic Sans MS"/>
                </a:rPr>
                <a:t>Arch</a:t>
              </a:r>
              <a:endParaRPr>
                <a:latin typeface="Comic Sans MS"/>
                <a:ea typeface="Comic Sans MS"/>
                <a:cs typeface="Comic Sans MS"/>
                <a:sym typeface="Comic Sans MS"/>
              </a:endParaRPr>
            </a:p>
          </p:txBody>
        </p:sp>
        <p:sp>
          <p:nvSpPr>
            <p:cNvPr id="225" name="Google Shape;225;p11"/>
            <p:cNvSpPr txBox="1"/>
            <p:nvPr/>
          </p:nvSpPr>
          <p:spPr>
            <a:xfrm>
              <a:off x="372996" y="1120589"/>
              <a:ext cx="7375500" cy="23799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2799" i="0" u="none" strike="noStrike" cap="none">
                  <a:solidFill>
                    <a:srgbClr val="000000"/>
                  </a:solidFill>
                  <a:latin typeface="Comic Sans MS"/>
                  <a:ea typeface="Comic Sans MS"/>
                  <a:cs typeface="Comic Sans MS"/>
                  <a:sym typeface="Comic Sans MS"/>
                </a:rPr>
                <a:t>Arches form when waves erode right through a headland, leaving a natural bridge of rock.</a:t>
              </a:r>
              <a:endParaRPr sz="1200">
                <a:latin typeface="Comic Sans MS"/>
                <a:ea typeface="Comic Sans MS"/>
                <a:cs typeface="Comic Sans MS"/>
                <a:sym typeface="Comic Sans MS"/>
              </a:endParaRPr>
            </a:p>
          </p:txBody>
        </p:sp>
      </p:grpSp>
      <p:grpSp>
        <p:nvGrpSpPr>
          <p:cNvPr id="226" name="Google Shape;226;p11"/>
          <p:cNvGrpSpPr/>
          <p:nvPr/>
        </p:nvGrpSpPr>
        <p:grpSpPr>
          <a:xfrm>
            <a:off x="11810250" y="563022"/>
            <a:ext cx="6041565" cy="2330899"/>
            <a:chOff x="0" y="-82734"/>
            <a:chExt cx="8055420" cy="3365919"/>
          </a:xfrm>
        </p:grpSpPr>
        <p:grpSp>
          <p:nvGrpSpPr>
            <p:cNvPr id="227" name="Google Shape;227;p11"/>
            <p:cNvGrpSpPr/>
            <p:nvPr/>
          </p:nvGrpSpPr>
          <p:grpSpPr>
            <a:xfrm>
              <a:off x="0" y="-82734"/>
              <a:ext cx="8055420" cy="3365919"/>
              <a:chOff x="0" y="-28575"/>
              <a:chExt cx="2782200" cy="1162529"/>
            </a:xfrm>
          </p:grpSpPr>
          <p:sp>
            <p:nvSpPr>
              <p:cNvPr id="228" name="Google Shape;228;p11"/>
              <p:cNvSpPr/>
              <p:nvPr/>
            </p:nvSpPr>
            <p:spPr>
              <a:xfrm>
                <a:off x="0" y="0"/>
                <a:ext cx="2782200" cy="1133954"/>
              </a:xfrm>
              <a:custGeom>
                <a:avLst/>
                <a:gdLst/>
                <a:ahLst/>
                <a:cxnLst/>
                <a:rect l="l" t="t" r="r" b="b"/>
                <a:pathLst>
                  <a:path w="2782200" h="1133954" extrusionOk="0">
                    <a:moveTo>
                      <a:pt x="47413" y="0"/>
                    </a:moveTo>
                    <a:lnTo>
                      <a:pt x="2734787" y="0"/>
                    </a:lnTo>
                    <a:cubicBezTo>
                      <a:pt x="2747361" y="0"/>
                      <a:pt x="2759421" y="4995"/>
                      <a:pt x="2768313" y="13887"/>
                    </a:cubicBezTo>
                    <a:cubicBezTo>
                      <a:pt x="2777205" y="22779"/>
                      <a:pt x="2782200" y="34839"/>
                      <a:pt x="2782200" y="47413"/>
                    </a:cubicBezTo>
                    <a:lnTo>
                      <a:pt x="2782200" y="1086541"/>
                    </a:lnTo>
                    <a:cubicBezTo>
                      <a:pt x="2782200" y="1112726"/>
                      <a:pt x="2760972" y="1133954"/>
                      <a:pt x="2734787" y="1133954"/>
                    </a:cubicBezTo>
                    <a:lnTo>
                      <a:pt x="47413" y="1133954"/>
                    </a:lnTo>
                    <a:cubicBezTo>
                      <a:pt x="21228" y="1133954"/>
                      <a:pt x="0" y="1112726"/>
                      <a:pt x="0" y="1086541"/>
                    </a:cubicBezTo>
                    <a:lnTo>
                      <a:pt x="0" y="47413"/>
                    </a:lnTo>
                    <a:cubicBezTo>
                      <a:pt x="0" y="21228"/>
                      <a:pt x="21228" y="0"/>
                      <a:pt x="47413" y="0"/>
                    </a:cubicBezTo>
                    <a:close/>
                  </a:path>
                </a:pathLst>
              </a:custGeom>
              <a:solidFill>
                <a:srgbClr val="FFFFFF"/>
              </a:solidFill>
              <a:ln w="104775" cap="rnd" cmpd="sng">
                <a:solidFill>
                  <a:srgbClr val="FF914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1"/>
              <p:cNvSpPr txBox="1"/>
              <p:nvPr/>
            </p:nvSpPr>
            <p:spPr>
              <a:xfrm>
                <a:off x="0" y="-28575"/>
                <a:ext cx="2782200" cy="1162529"/>
              </a:xfrm>
              <a:prstGeom prst="rect">
                <a:avLst/>
              </a:prstGeom>
              <a:noFill/>
              <a:ln>
                <a:noFill/>
              </a:ln>
            </p:spPr>
            <p:txBody>
              <a:bodyPr spcFirstLastPara="1" wrap="square" lIns="39525" tIns="39525" rIns="39525" bIns="39525" anchor="ctr" anchorCtr="0">
                <a:noAutofit/>
              </a:bodyPr>
              <a:lstStyle/>
              <a:p>
                <a:pPr marL="0" marR="0" lvl="0" indent="0" algn="ctr" rtl="0">
                  <a:lnSpc>
                    <a:spcPct val="1088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30" name="Google Shape;230;p11"/>
            <p:cNvSpPr txBox="1"/>
            <p:nvPr/>
          </p:nvSpPr>
          <p:spPr>
            <a:xfrm>
              <a:off x="372996" y="212124"/>
              <a:ext cx="3236400" cy="6666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2999" i="0" u="none" strike="noStrike" cap="none">
                  <a:solidFill>
                    <a:srgbClr val="0B0B0B"/>
                  </a:solidFill>
                  <a:latin typeface="Comic Sans MS"/>
                  <a:ea typeface="Comic Sans MS"/>
                  <a:cs typeface="Comic Sans MS"/>
                  <a:sym typeface="Comic Sans MS"/>
                </a:rPr>
                <a:t>Stack</a:t>
              </a:r>
              <a:endParaRPr>
                <a:latin typeface="Comic Sans MS"/>
                <a:ea typeface="Comic Sans MS"/>
                <a:cs typeface="Comic Sans MS"/>
                <a:sym typeface="Comic Sans MS"/>
              </a:endParaRPr>
            </a:p>
          </p:txBody>
        </p:sp>
        <p:sp>
          <p:nvSpPr>
            <p:cNvPr id="231" name="Google Shape;231;p11"/>
            <p:cNvSpPr txBox="1"/>
            <p:nvPr/>
          </p:nvSpPr>
          <p:spPr>
            <a:xfrm>
              <a:off x="372985" y="965780"/>
              <a:ext cx="7445400" cy="20406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2799" i="0" u="none" strike="noStrike" cap="none">
                  <a:solidFill>
                    <a:srgbClr val="000000"/>
                  </a:solidFill>
                  <a:latin typeface="Comic Sans MS"/>
                  <a:ea typeface="Comic Sans MS"/>
                  <a:cs typeface="Comic Sans MS"/>
                  <a:sym typeface="Comic Sans MS"/>
                </a:rPr>
                <a:t>Stacks are tall towers of rock left standing in the sea after an arch collapses.</a:t>
              </a:r>
              <a:endParaRPr sz="1200">
                <a:latin typeface="Comic Sans MS"/>
                <a:ea typeface="Comic Sans MS"/>
                <a:cs typeface="Comic Sans MS"/>
                <a:sym typeface="Comic Sans MS"/>
              </a:endParaRPr>
            </a:p>
          </p:txBody>
        </p:sp>
      </p:grpSp>
      <p:grpSp>
        <p:nvGrpSpPr>
          <p:cNvPr id="232" name="Google Shape;232;p11"/>
          <p:cNvGrpSpPr/>
          <p:nvPr/>
        </p:nvGrpSpPr>
        <p:grpSpPr>
          <a:xfrm>
            <a:off x="11808900" y="3230650"/>
            <a:ext cx="6041576" cy="2524249"/>
            <a:chOff x="-15" y="0"/>
            <a:chExt cx="8055435" cy="3714863"/>
          </a:xfrm>
        </p:grpSpPr>
        <p:grpSp>
          <p:nvGrpSpPr>
            <p:cNvPr id="233" name="Google Shape;233;p11"/>
            <p:cNvGrpSpPr/>
            <p:nvPr/>
          </p:nvGrpSpPr>
          <p:grpSpPr>
            <a:xfrm>
              <a:off x="-15" y="0"/>
              <a:ext cx="8055435" cy="3714863"/>
              <a:chOff x="-5" y="0"/>
              <a:chExt cx="2782205" cy="1283048"/>
            </a:xfrm>
          </p:grpSpPr>
          <p:sp>
            <p:nvSpPr>
              <p:cNvPr id="234" name="Google Shape;234;p11"/>
              <p:cNvSpPr/>
              <p:nvPr/>
            </p:nvSpPr>
            <p:spPr>
              <a:xfrm>
                <a:off x="0" y="0"/>
                <a:ext cx="2782200" cy="1283048"/>
              </a:xfrm>
              <a:custGeom>
                <a:avLst/>
                <a:gdLst/>
                <a:ahLst/>
                <a:cxnLst/>
                <a:rect l="l" t="t" r="r" b="b"/>
                <a:pathLst>
                  <a:path w="2782200" h="1283048" extrusionOk="0">
                    <a:moveTo>
                      <a:pt x="47413" y="0"/>
                    </a:moveTo>
                    <a:lnTo>
                      <a:pt x="2734787" y="0"/>
                    </a:lnTo>
                    <a:cubicBezTo>
                      <a:pt x="2747361" y="0"/>
                      <a:pt x="2759421" y="4995"/>
                      <a:pt x="2768313" y="13887"/>
                    </a:cubicBezTo>
                    <a:cubicBezTo>
                      <a:pt x="2777205" y="22779"/>
                      <a:pt x="2782200" y="34839"/>
                      <a:pt x="2782200" y="47413"/>
                    </a:cubicBezTo>
                    <a:lnTo>
                      <a:pt x="2782200" y="1235635"/>
                    </a:lnTo>
                    <a:cubicBezTo>
                      <a:pt x="2782200" y="1261820"/>
                      <a:pt x="2760972" y="1283048"/>
                      <a:pt x="2734787" y="1283048"/>
                    </a:cubicBezTo>
                    <a:lnTo>
                      <a:pt x="47413" y="1283048"/>
                    </a:lnTo>
                    <a:cubicBezTo>
                      <a:pt x="21228" y="1283048"/>
                      <a:pt x="0" y="1261820"/>
                      <a:pt x="0" y="1235635"/>
                    </a:cubicBezTo>
                    <a:lnTo>
                      <a:pt x="0" y="47413"/>
                    </a:lnTo>
                    <a:cubicBezTo>
                      <a:pt x="0" y="21228"/>
                      <a:pt x="21228" y="0"/>
                      <a:pt x="47413" y="0"/>
                    </a:cubicBezTo>
                    <a:close/>
                  </a:path>
                </a:pathLst>
              </a:custGeom>
              <a:solidFill>
                <a:srgbClr val="FFFFFF"/>
              </a:solidFill>
              <a:ln w="104775" cap="rnd" cmpd="sng">
                <a:solidFill>
                  <a:srgbClr val="FF914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1"/>
              <p:cNvSpPr txBox="1"/>
              <p:nvPr/>
            </p:nvSpPr>
            <p:spPr>
              <a:xfrm>
                <a:off x="-5" y="120534"/>
                <a:ext cx="2782200" cy="1065300"/>
              </a:xfrm>
              <a:prstGeom prst="rect">
                <a:avLst/>
              </a:prstGeom>
              <a:noFill/>
              <a:ln>
                <a:noFill/>
              </a:ln>
            </p:spPr>
            <p:txBody>
              <a:bodyPr spcFirstLastPara="1" wrap="square" lIns="39525" tIns="39525" rIns="39525" bIns="39525" anchor="ctr" anchorCtr="0">
                <a:noAutofit/>
              </a:bodyPr>
              <a:lstStyle/>
              <a:p>
                <a:pPr marL="0" marR="0" lvl="0" indent="0" algn="ctr" rtl="0">
                  <a:lnSpc>
                    <a:spcPct val="1088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36" name="Google Shape;236;p11"/>
            <p:cNvSpPr txBox="1"/>
            <p:nvPr/>
          </p:nvSpPr>
          <p:spPr>
            <a:xfrm>
              <a:off x="349692" y="282035"/>
              <a:ext cx="3236400" cy="6792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2999" i="0" u="none" strike="noStrike" cap="none">
                  <a:solidFill>
                    <a:srgbClr val="0B0B0B"/>
                  </a:solidFill>
                  <a:latin typeface="Comic Sans MS"/>
                  <a:ea typeface="Comic Sans MS"/>
                  <a:cs typeface="Comic Sans MS"/>
                  <a:sym typeface="Comic Sans MS"/>
                </a:rPr>
                <a:t>Stumps</a:t>
              </a:r>
              <a:endParaRPr>
                <a:latin typeface="Comic Sans MS"/>
                <a:ea typeface="Comic Sans MS"/>
                <a:cs typeface="Comic Sans MS"/>
                <a:sym typeface="Comic Sans MS"/>
              </a:endParaRPr>
            </a:p>
          </p:txBody>
        </p:sp>
        <p:sp>
          <p:nvSpPr>
            <p:cNvPr id="237" name="Google Shape;237;p11"/>
            <p:cNvSpPr txBox="1"/>
            <p:nvPr/>
          </p:nvSpPr>
          <p:spPr>
            <a:xfrm>
              <a:off x="349692" y="1120589"/>
              <a:ext cx="7329000" cy="20796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2799" i="0" u="none" strike="noStrike" cap="none">
                  <a:solidFill>
                    <a:srgbClr val="000000"/>
                  </a:solidFill>
                  <a:latin typeface="Comic Sans MS"/>
                  <a:ea typeface="Comic Sans MS"/>
                  <a:cs typeface="Comic Sans MS"/>
                  <a:sym typeface="Comic Sans MS"/>
                </a:rPr>
                <a:t>Stumps are the short remains of stacks that have been worn down by waves over many years.</a:t>
              </a:r>
              <a:endParaRPr sz="1200">
                <a:latin typeface="Comic Sans MS"/>
                <a:ea typeface="Comic Sans MS"/>
                <a:cs typeface="Comic Sans MS"/>
                <a:sym typeface="Comic Sans MS"/>
              </a:endParaRPr>
            </a:p>
          </p:txBody>
        </p:sp>
      </p:grpSp>
      <p:grpSp>
        <p:nvGrpSpPr>
          <p:cNvPr id="238" name="Google Shape;238;p11"/>
          <p:cNvGrpSpPr/>
          <p:nvPr/>
        </p:nvGrpSpPr>
        <p:grpSpPr>
          <a:xfrm>
            <a:off x="11810250" y="6091633"/>
            <a:ext cx="6041565" cy="2878346"/>
            <a:chOff x="0" y="-198656"/>
            <a:chExt cx="8055420" cy="4357829"/>
          </a:xfrm>
        </p:grpSpPr>
        <p:grpSp>
          <p:nvGrpSpPr>
            <p:cNvPr id="239" name="Google Shape;239;p11"/>
            <p:cNvGrpSpPr/>
            <p:nvPr/>
          </p:nvGrpSpPr>
          <p:grpSpPr>
            <a:xfrm>
              <a:off x="0" y="-198656"/>
              <a:ext cx="8055420" cy="4357829"/>
              <a:chOff x="0" y="-68612"/>
              <a:chExt cx="2782200" cy="1505118"/>
            </a:xfrm>
          </p:grpSpPr>
          <p:sp>
            <p:nvSpPr>
              <p:cNvPr id="240" name="Google Shape;240;p11"/>
              <p:cNvSpPr/>
              <p:nvPr/>
            </p:nvSpPr>
            <p:spPr>
              <a:xfrm>
                <a:off x="0" y="-68612"/>
                <a:ext cx="2782200" cy="1504852"/>
              </a:xfrm>
              <a:custGeom>
                <a:avLst/>
                <a:gdLst/>
                <a:ahLst/>
                <a:cxnLst/>
                <a:rect l="l" t="t" r="r" b="b"/>
                <a:pathLst>
                  <a:path w="2782200" h="1436613" extrusionOk="0">
                    <a:moveTo>
                      <a:pt x="47413" y="0"/>
                    </a:moveTo>
                    <a:lnTo>
                      <a:pt x="2734787" y="0"/>
                    </a:lnTo>
                    <a:cubicBezTo>
                      <a:pt x="2747361" y="0"/>
                      <a:pt x="2759421" y="4995"/>
                      <a:pt x="2768313" y="13887"/>
                    </a:cubicBezTo>
                    <a:cubicBezTo>
                      <a:pt x="2777205" y="22779"/>
                      <a:pt x="2782200" y="34839"/>
                      <a:pt x="2782200" y="47413"/>
                    </a:cubicBezTo>
                    <a:lnTo>
                      <a:pt x="2782200" y="1389199"/>
                    </a:lnTo>
                    <a:cubicBezTo>
                      <a:pt x="2782200" y="1415385"/>
                      <a:pt x="2760972" y="1436613"/>
                      <a:pt x="2734787" y="1436613"/>
                    </a:cubicBezTo>
                    <a:lnTo>
                      <a:pt x="47413" y="1436613"/>
                    </a:lnTo>
                    <a:cubicBezTo>
                      <a:pt x="21228" y="1436613"/>
                      <a:pt x="0" y="1415385"/>
                      <a:pt x="0" y="1389199"/>
                    </a:cubicBezTo>
                    <a:lnTo>
                      <a:pt x="0" y="47413"/>
                    </a:lnTo>
                    <a:cubicBezTo>
                      <a:pt x="0" y="21228"/>
                      <a:pt x="21228" y="0"/>
                      <a:pt x="47413" y="0"/>
                    </a:cubicBezTo>
                    <a:close/>
                  </a:path>
                </a:pathLst>
              </a:custGeom>
              <a:solidFill>
                <a:srgbClr val="FFFFFF"/>
              </a:solidFill>
              <a:ln w="104775" cap="rnd" cmpd="sng">
                <a:solidFill>
                  <a:srgbClr val="FF914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1"/>
              <p:cNvSpPr txBox="1"/>
              <p:nvPr/>
            </p:nvSpPr>
            <p:spPr>
              <a:xfrm>
                <a:off x="0" y="63705"/>
                <a:ext cx="2782200" cy="1372800"/>
              </a:xfrm>
              <a:prstGeom prst="rect">
                <a:avLst/>
              </a:prstGeom>
              <a:noFill/>
              <a:ln>
                <a:noFill/>
              </a:ln>
            </p:spPr>
            <p:txBody>
              <a:bodyPr spcFirstLastPara="1" wrap="square" lIns="39525" tIns="39525" rIns="39525" bIns="39525" anchor="ctr" anchorCtr="0">
                <a:noAutofit/>
              </a:bodyPr>
              <a:lstStyle/>
              <a:p>
                <a:pPr marL="0" marR="0" lvl="0" indent="0" algn="ctr" rtl="0">
                  <a:lnSpc>
                    <a:spcPct val="1088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42" name="Google Shape;242;p11"/>
            <p:cNvSpPr txBox="1"/>
            <p:nvPr/>
          </p:nvSpPr>
          <p:spPr>
            <a:xfrm>
              <a:off x="349700" y="75820"/>
              <a:ext cx="5380200" cy="6990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2999" i="0" u="none" strike="noStrike" cap="none">
                  <a:solidFill>
                    <a:srgbClr val="0B0B0B"/>
                  </a:solidFill>
                  <a:latin typeface="Comic Sans MS"/>
                  <a:ea typeface="Comic Sans MS"/>
                  <a:cs typeface="Comic Sans MS"/>
                  <a:sym typeface="Comic Sans MS"/>
                </a:rPr>
                <a:t>Wave-cut platform</a:t>
              </a:r>
              <a:endParaRPr>
                <a:latin typeface="Comic Sans MS"/>
                <a:ea typeface="Comic Sans MS"/>
                <a:cs typeface="Comic Sans MS"/>
                <a:sym typeface="Comic Sans MS"/>
              </a:endParaRPr>
            </a:p>
          </p:txBody>
        </p:sp>
        <p:sp>
          <p:nvSpPr>
            <p:cNvPr id="243" name="Google Shape;243;p11"/>
            <p:cNvSpPr txBox="1"/>
            <p:nvPr/>
          </p:nvSpPr>
          <p:spPr>
            <a:xfrm>
              <a:off x="349700" y="924390"/>
              <a:ext cx="7352400" cy="28833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2799" i="0" u="none" strike="noStrike" cap="none">
                  <a:solidFill>
                    <a:srgbClr val="000000"/>
                  </a:solidFill>
                  <a:latin typeface="Comic Sans MS"/>
                  <a:ea typeface="Comic Sans MS"/>
                  <a:cs typeface="Comic Sans MS"/>
                  <a:sym typeface="Comic Sans MS"/>
                </a:rPr>
                <a:t>Wave-cut platforms are flat rocky areas at the base of a cliff where waves have worn away the softer rock.</a:t>
              </a:r>
              <a:endParaRPr sz="1200">
                <a:latin typeface="Comic Sans MS"/>
                <a:ea typeface="Comic Sans MS"/>
                <a:cs typeface="Comic Sans MS"/>
                <a:sym typeface="Comic Sans MS"/>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247"/>
        <p:cNvGrpSpPr/>
        <p:nvPr/>
      </p:nvGrpSpPr>
      <p:grpSpPr>
        <a:xfrm>
          <a:off x="0" y="0"/>
          <a:ext cx="0" cy="0"/>
          <a:chOff x="0" y="0"/>
          <a:chExt cx="0" cy="0"/>
        </a:xfrm>
      </p:grpSpPr>
      <p:sp>
        <p:nvSpPr>
          <p:cNvPr id="248" name="Google Shape;248;g3c9c3117640_1_0"/>
          <p:cNvSpPr/>
          <p:nvPr/>
        </p:nvSpPr>
        <p:spPr>
          <a:xfrm rot="8785753">
            <a:off x="-588125" y="-3422941"/>
            <a:ext cx="19484081" cy="13565791"/>
          </a:xfrm>
          <a:custGeom>
            <a:avLst/>
            <a:gdLst/>
            <a:ahLst/>
            <a:cxnLst/>
            <a:rect l="l" t="t" r="r" b="b"/>
            <a:pathLst>
              <a:path w="19500542" h="13577252" extrusionOk="0">
                <a:moveTo>
                  <a:pt x="19500542" y="13577253"/>
                </a:moveTo>
                <a:lnTo>
                  <a:pt x="0" y="13577253"/>
                </a:lnTo>
                <a:lnTo>
                  <a:pt x="0" y="0"/>
                </a:lnTo>
                <a:lnTo>
                  <a:pt x="19500542" y="0"/>
                </a:lnTo>
                <a:lnTo>
                  <a:pt x="19500542" y="13577253"/>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249" name="Google Shape;249;g3c9c3117640_1_0"/>
          <p:cNvSpPr/>
          <p:nvPr/>
        </p:nvSpPr>
        <p:spPr>
          <a:xfrm>
            <a:off x="8624269" y="2531303"/>
            <a:ext cx="2185279" cy="1833202"/>
          </a:xfrm>
          <a:custGeom>
            <a:avLst/>
            <a:gdLst/>
            <a:ahLst/>
            <a:cxnLst/>
            <a:rect l="l" t="t" r="r" b="b"/>
            <a:pathLst>
              <a:path w="900218" h="755181" extrusionOk="0">
                <a:moveTo>
                  <a:pt x="81512" y="0"/>
                </a:moveTo>
                <a:lnTo>
                  <a:pt x="818706" y="0"/>
                </a:lnTo>
                <a:cubicBezTo>
                  <a:pt x="863724" y="0"/>
                  <a:pt x="900218" y="36494"/>
                  <a:pt x="900218" y="81512"/>
                </a:cubicBezTo>
                <a:lnTo>
                  <a:pt x="900218" y="673668"/>
                </a:lnTo>
                <a:cubicBezTo>
                  <a:pt x="900218" y="718686"/>
                  <a:pt x="863724" y="755181"/>
                  <a:pt x="818706" y="755181"/>
                </a:cubicBezTo>
                <a:lnTo>
                  <a:pt x="81512" y="755181"/>
                </a:lnTo>
                <a:cubicBezTo>
                  <a:pt x="36494" y="755181"/>
                  <a:pt x="0" y="718686"/>
                  <a:pt x="0" y="673668"/>
                </a:cubicBezTo>
                <a:lnTo>
                  <a:pt x="0" y="81512"/>
                </a:lnTo>
                <a:cubicBezTo>
                  <a:pt x="0" y="36494"/>
                  <a:pt x="36494" y="0"/>
                  <a:pt x="81512" y="0"/>
                </a:cubicBezTo>
                <a:close/>
              </a:path>
            </a:pathLst>
          </a:cu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g3c9c3117640_1_0"/>
          <p:cNvSpPr txBox="1"/>
          <p:nvPr/>
        </p:nvSpPr>
        <p:spPr>
          <a:xfrm>
            <a:off x="651690" y="449580"/>
            <a:ext cx="7694232"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dirty="0">
                <a:solidFill>
                  <a:srgbClr val="000000"/>
                </a:solidFill>
                <a:latin typeface="Comic Sans MS"/>
                <a:ea typeface="Comic Sans MS"/>
                <a:cs typeface="Comic Sans MS"/>
                <a:sym typeface="Comic Sans MS"/>
              </a:rPr>
              <a:t>Cliff Landforms</a:t>
            </a:r>
            <a:endParaRPr dirty="0">
              <a:latin typeface="Comic Sans MS"/>
              <a:ea typeface="Comic Sans MS"/>
              <a:cs typeface="Comic Sans MS"/>
              <a:sym typeface="Comic Sans MS"/>
            </a:endParaRPr>
          </a:p>
        </p:txBody>
      </p:sp>
      <p:sp>
        <p:nvSpPr>
          <p:cNvPr id="251" name="Google Shape;251;g3c9c3117640_1_0"/>
          <p:cNvSpPr/>
          <p:nvPr/>
        </p:nvSpPr>
        <p:spPr>
          <a:xfrm>
            <a:off x="8624269" y="8185222"/>
            <a:ext cx="2184257" cy="1749794"/>
          </a:xfrm>
          <a:custGeom>
            <a:avLst/>
            <a:gdLst/>
            <a:ahLst/>
            <a:cxnLst/>
            <a:rect l="l" t="t" r="r" b="b"/>
            <a:pathLst>
              <a:path w="931453" h="746181" extrusionOk="0">
                <a:moveTo>
                  <a:pt x="81512" y="0"/>
                </a:moveTo>
                <a:lnTo>
                  <a:pt x="849941" y="0"/>
                </a:lnTo>
                <a:cubicBezTo>
                  <a:pt x="894958" y="0"/>
                  <a:pt x="931453" y="36494"/>
                  <a:pt x="931453" y="81512"/>
                </a:cubicBezTo>
                <a:lnTo>
                  <a:pt x="931453" y="664668"/>
                </a:lnTo>
                <a:cubicBezTo>
                  <a:pt x="931453" y="709686"/>
                  <a:pt x="894958" y="746181"/>
                  <a:pt x="849941" y="746181"/>
                </a:cubicBezTo>
                <a:lnTo>
                  <a:pt x="81512" y="746181"/>
                </a:lnTo>
                <a:cubicBezTo>
                  <a:pt x="36494" y="746181"/>
                  <a:pt x="0" y="709686"/>
                  <a:pt x="0" y="664668"/>
                </a:cubicBezTo>
                <a:lnTo>
                  <a:pt x="0" y="81512"/>
                </a:lnTo>
                <a:cubicBezTo>
                  <a:pt x="0" y="36494"/>
                  <a:pt x="36494" y="0"/>
                  <a:pt x="81512" y="0"/>
                </a:cubicBezTo>
                <a:close/>
              </a:path>
            </a:pathLst>
          </a:cu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g3c9c3117640_1_0"/>
          <p:cNvSpPr/>
          <p:nvPr/>
        </p:nvSpPr>
        <p:spPr>
          <a:xfrm>
            <a:off x="8624269" y="6277502"/>
            <a:ext cx="2184257" cy="1783687"/>
          </a:xfrm>
          <a:custGeom>
            <a:avLst/>
            <a:gdLst/>
            <a:ahLst/>
            <a:cxnLst/>
            <a:rect l="l" t="t" r="r" b="b"/>
            <a:pathLst>
              <a:path w="931453" h="760634" extrusionOk="0">
                <a:moveTo>
                  <a:pt x="81512" y="0"/>
                </a:moveTo>
                <a:lnTo>
                  <a:pt x="849941" y="0"/>
                </a:lnTo>
                <a:cubicBezTo>
                  <a:pt x="894958" y="0"/>
                  <a:pt x="931453" y="36494"/>
                  <a:pt x="931453" y="81512"/>
                </a:cubicBezTo>
                <a:lnTo>
                  <a:pt x="931453" y="679122"/>
                </a:lnTo>
                <a:cubicBezTo>
                  <a:pt x="931453" y="724139"/>
                  <a:pt x="894958" y="760634"/>
                  <a:pt x="849941" y="760634"/>
                </a:cubicBezTo>
                <a:lnTo>
                  <a:pt x="81512" y="760634"/>
                </a:lnTo>
                <a:cubicBezTo>
                  <a:pt x="36494" y="760634"/>
                  <a:pt x="0" y="724139"/>
                  <a:pt x="0" y="679122"/>
                </a:cubicBezTo>
                <a:lnTo>
                  <a:pt x="0" y="81512"/>
                </a:lnTo>
                <a:cubicBezTo>
                  <a:pt x="0" y="36494"/>
                  <a:pt x="36494" y="0"/>
                  <a:pt x="81512" y="0"/>
                </a:cubicBezTo>
                <a:close/>
              </a:path>
            </a:pathLst>
          </a:cu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g3c9c3117640_1_0"/>
          <p:cNvSpPr/>
          <p:nvPr/>
        </p:nvSpPr>
        <p:spPr>
          <a:xfrm>
            <a:off x="8624269" y="625065"/>
            <a:ext cx="2184257" cy="1748735"/>
          </a:xfrm>
          <a:custGeom>
            <a:avLst/>
            <a:gdLst/>
            <a:ahLst/>
            <a:cxnLst/>
            <a:rect l="l" t="t" r="r" b="b"/>
            <a:pathLst>
              <a:path w="931453" h="745729" extrusionOk="0">
                <a:moveTo>
                  <a:pt x="81512" y="0"/>
                </a:moveTo>
                <a:lnTo>
                  <a:pt x="849941" y="0"/>
                </a:lnTo>
                <a:cubicBezTo>
                  <a:pt x="894958" y="0"/>
                  <a:pt x="931453" y="36494"/>
                  <a:pt x="931453" y="81512"/>
                </a:cubicBezTo>
                <a:lnTo>
                  <a:pt x="931453" y="664217"/>
                </a:lnTo>
                <a:cubicBezTo>
                  <a:pt x="931453" y="709235"/>
                  <a:pt x="894958" y="745729"/>
                  <a:pt x="849941" y="745729"/>
                </a:cubicBezTo>
                <a:lnTo>
                  <a:pt x="81512" y="745729"/>
                </a:lnTo>
                <a:cubicBezTo>
                  <a:pt x="36494" y="745729"/>
                  <a:pt x="0" y="709235"/>
                  <a:pt x="0" y="664217"/>
                </a:cubicBezTo>
                <a:lnTo>
                  <a:pt x="0" y="81512"/>
                </a:lnTo>
                <a:cubicBezTo>
                  <a:pt x="0" y="36494"/>
                  <a:pt x="36494" y="0"/>
                  <a:pt x="81512" y="0"/>
                </a:cubicBezTo>
                <a:close/>
              </a:path>
            </a:pathLst>
          </a:cu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g3c9c3117640_1_0"/>
          <p:cNvSpPr/>
          <p:nvPr/>
        </p:nvSpPr>
        <p:spPr>
          <a:xfrm>
            <a:off x="8624269" y="4487223"/>
            <a:ext cx="2185304" cy="1667058"/>
          </a:xfrm>
          <a:custGeom>
            <a:avLst/>
            <a:gdLst/>
            <a:ahLst/>
            <a:cxnLst/>
            <a:rect l="l" t="t" r="r" b="b"/>
            <a:pathLst>
              <a:path w="961630" h="733579" extrusionOk="0">
                <a:moveTo>
                  <a:pt x="81512" y="0"/>
                </a:moveTo>
                <a:lnTo>
                  <a:pt x="880118" y="0"/>
                </a:lnTo>
                <a:cubicBezTo>
                  <a:pt x="925136" y="0"/>
                  <a:pt x="961630" y="36494"/>
                  <a:pt x="961630" y="81512"/>
                </a:cubicBezTo>
                <a:lnTo>
                  <a:pt x="961630" y="652067"/>
                </a:lnTo>
                <a:cubicBezTo>
                  <a:pt x="961630" y="697085"/>
                  <a:pt x="925136" y="733579"/>
                  <a:pt x="880118" y="733579"/>
                </a:cubicBezTo>
                <a:lnTo>
                  <a:pt x="81512" y="733579"/>
                </a:lnTo>
                <a:cubicBezTo>
                  <a:pt x="36494" y="733579"/>
                  <a:pt x="0" y="697085"/>
                  <a:pt x="0" y="652067"/>
                </a:cubicBezTo>
                <a:lnTo>
                  <a:pt x="0" y="81512"/>
                </a:lnTo>
                <a:cubicBezTo>
                  <a:pt x="0" y="36494"/>
                  <a:pt x="36494" y="0"/>
                  <a:pt x="81512" y="0"/>
                </a:cubicBezTo>
                <a:close/>
              </a:path>
            </a:pathLst>
          </a:custGeom>
          <a:blipFill rotWithShape="1">
            <a:blip r:embed="rId8"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5" name="Google Shape;255;g3c9c3117640_1_0"/>
          <p:cNvGrpSpPr/>
          <p:nvPr/>
        </p:nvGrpSpPr>
        <p:grpSpPr>
          <a:xfrm>
            <a:off x="1582579" y="4077783"/>
            <a:ext cx="6041478" cy="2878724"/>
            <a:chOff x="0" y="-82733"/>
            <a:chExt cx="8055304" cy="3838299"/>
          </a:xfrm>
        </p:grpSpPr>
        <p:grpSp>
          <p:nvGrpSpPr>
            <p:cNvPr id="256" name="Google Shape;256;g3c9c3117640_1_0"/>
            <p:cNvGrpSpPr/>
            <p:nvPr/>
          </p:nvGrpSpPr>
          <p:grpSpPr>
            <a:xfrm>
              <a:off x="0" y="-82733"/>
              <a:ext cx="8055304" cy="3838299"/>
              <a:chOff x="0" y="-28575"/>
              <a:chExt cx="2782200" cy="1325700"/>
            </a:xfrm>
          </p:grpSpPr>
          <p:sp>
            <p:nvSpPr>
              <p:cNvPr id="257" name="Google Shape;257;g3c9c3117640_1_0"/>
              <p:cNvSpPr/>
              <p:nvPr/>
            </p:nvSpPr>
            <p:spPr>
              <a:xfrm>
                <a:off x="0" y="0"/>
                <a:ext cx="2782200" cy="1297015"/>
              </a:xfrm>
              <a:custGeom>
                <a:avLst/>
                <a:gdLst/>
                <a:ahLst/>
                <a:cxnLst/>
                <a:rect l="l" t="t" r="r" b="b"/>
                <a:pathLst>
                  <a:path w="2782200" h="1297015" extrusionOk="0">
                    <a:moveTo>
                      <a:pt x="47413" y="0"/>
                    </a:moveTo>
                    <a:lnTo>
                      <a:pt x="2734787" y="0"/>
                    </a:lnTo>
                    <a:cubicBezTo>
                      <a:pt x="2747361" y="0"/>
                      <a:pt x="2759421" y="4995"/>
                      <a:pt x="2768313" y="13887"/>
                    </a:cubicBezTo>
                    <a:cubicBezTo>
                      <a:pt x="2777205" y="22779"/>
                      <a:pt x="2782200" y="34839"/>
                      <a:pt x="2782200" y="47413"/>
                    </a:cubicBezTo>
                    <a:lnTo>
                      <a:pt x="2782200" y="1249602"/>
                    </a:lnTo>
                    <a:cubicBezTo>
                      <a:pt x="2782200" y="1275788"/>
                      <a:pt x="2760972" y="1297015"/>
                      <a:pt x="2734787" y="1297015"/>
                    </a:cubicBezTo>
                    <a:lnTo>
                      <a:pt x="47413" y="1297015"/>
                    </a:lnTo>
                    <a:cubicBezTo>
                      <a:pt x="21228" y="1297015"/>
                      <a:pt x="0" y="1275788"/>
                      <a:pt x="0" y="1249602"/>
                    </a:cubicBezTo>
                    <a:lnTo>
                      <a:pt x="0" y="47413"/>
                    </a:lnTo>
                    <a:cubicBezTo>
                      <a:pt x="0" y="21228"/>
                      <a:pt x="21228" y="0"/>
                      <a:pt x="47413" y="0"/>
                    </a:cubicBezTo>
                    <a:close/>
                  </a:path>
                </a:pathLst>
              </a:custGeom>
              <a:solidFill>
                <a:srgbClr val="FFFFFF"/>
              </a:solidFill>
              <a:ln w="104775" cap="rnd" cmpd="sng">
                <a:solidFill>
                  <a:srgbClr val="FF914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g3c9c3117640_1_0"/>
              <p:cNvSpPr txBox="1"/>
              <p:nvPr/>
            </p:nvSpPr>
            <p:spPr>
              <a:xfrm>
                <a:off x="0" y="-28575"/>
                <a:ext cx="2782200" cy="1325700"/>
              </a:xfrm>
              <a:prstGeom prst="rect">
                <a:avLst/>
              </a:prstGeom>
              <a:noFill/>
              <a:ln>
                <a:noFill/>
              </a:ln>
            </p:spPr>
            <p:txBody>
              <a:bodyPr spcFirstLastPara="1" wrap="square" lIns="39525" tIns="39525" rIns="39525" bIns="39525" anchor="ctr" anchorCtr="0">
                <a:noAutofit/>
              </a:bodyPr>
              <a:lstStyle/>
              <a:p>
                <a:pPr marL="0" marR="0" lvl="0" indent="0" algn="ctr" rtl="0">
                  <a:lnSpc>
                    <a:spcPct val="1088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59" name="Google Shape;259;g3c9c3117640_1_0"/>
            <p:cNvSpPr txBox="1"/>
            <p:nvPr/>
          </p:nvSpPr>
          <p:spPr>
            <a:xfrm>
              <a:off x="372996" y="282035"/>
              <a:ext cx="3236400" cy="6156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2999" i="0" u="none" strike="noStrike" cap="none">
                  <a:solidFill>
                    <a:srgbClr val="0B0B0B"/>
                  </a:solidFill>
                  <a:latin typeface="Comic Sans MS"/>
                  <a:ea typeface="Comic Sans MS"/>
                  <a:cs typeface="Comic Sans MS"/>
                  <a:sym typeface="Comic Sans MS"/>
                </a:rPr>
                <a:t>Cave</a:t>
              </a:r>
              <a:endParaRPr>
                <a:latin typeface="Comic Sans MS"/>
                <a:ea typeface="Comic Sans MS"/>
                <a:cs typeface="Comic Sans MS"/>
                <a:sym typeface="Comic Sans MS"/>
              </a:endParaRPr>
            </a:p>
          </p:txBody>
        </p:sp>
        <p:sp>
          <p:nvSpPr>
            <p:cNvPr id="260" name="Google Shape;260;g3c9c3117640_1_0"/>
            <p:cNvSpPr txBox="1"/>
            <p:nvPr/>
          </p:nvSpPr>
          <p:spPr>
            <a:xfrm>
              <a:off x="372995" y="1022789"/>
              <a:ext cx="7260600" cy="25392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2799" i="0" u="none" strike="noStrike" cap="none">
                  <a:solidFill>
                    <a:srgbClr val="000000"/>
                  </a:solidFill>
                  <a:latin typeface="Comic Sans MS"/>
                  <a:ea typeface="Comic Sans MS"/>
                  <a:cs typeface="Comic Sans MS"/>
                  <a:sym typeface="Comic Sans MS"/>
                </a:rPr>
                <a:t>Caves form when waves wear away cracks in the rock, creating hollows in the cliff face.</a:t>
              </a:r>
              <a:endParaRPr sz="1200">
                <a:latin typeface="Comic Sans MS"/>
                <a:ea typeface="Comic Sans MS"/>
                <a:cs typeface="Comic Sans MS"/>
                <a:sym typeface="Comic Sans MS"/>
              </a:endParaRPr>
            </a:p>
          </p:txBody>
        </p:sp>
      </p:grpSp>
      <p:grpSp>
        <p:nvGrpSpPr>
          <p:cNvPr id="261" name="Google Shape;261;g3c9c3117640_1_0"/>
          <p:cNvGrpSpPr/>
          <p:nvPr/>
        </p:nvGrpSpPr>
        <p:grpSpPr>
          <a:xfrm>
            <a:off x="1582575" y="7272751"/>
            <a:ext cx="6041478" cy="2330759"/>
            <a:chOff x="0" y="-82733"/>
            <a:chExt cx="8055304" cy="3925158"/>
          </a:xfrm>
        </p:grpSpPr>
        <p:grpSp>
          <p:nvGrpSpPr>
            <p:cNvPr id="262" name="Google Shape;262;g3c9c3117640_1_0"/>
            <p:cNvGrpSpPr/>
            <p:nvPr/>
          </p:nvGrpSpPr>
          <p:grpSpPr>
            <a:xfrm>
              <a:off x="0" y="-82733"/>
              <a:ext cx="8055304" cy="3925158"/>
              <a:chOff x="0" y="-28575"/>
              <a:chExt cx="2782200" cy="1355700"/>
            </a:xfrm>
          </p:grpSpPr>
          <p:sp>
            <p:nvSpPr>
              <p:cNvPr id="263" name="Google Shape;263;g3c9c3117640_1_0"/>
              <p:cNvSpPr/>
              <p:nvPr/>
            </p:nvSpPr>
            <p:spPr>
              <a:xfrm>
                <a:off x="0" y="0"/>
                <a:ext cx="2782200" cy="1327122"/>
              </a:xfrm>
              <a:custGeom>
                <a:avLst/>
                <a:gdLst/>
                <a:ahLst/>
                <a:cxnLst/>
                <a:rect l="l" t="t" r="r" b="b"/>
                <a:pathLst>
                  <a:path w="2782200" h="1327122" extrusionOk="0">
                    <a:moveTo>
                      <a:pt x="47413" y="0"/>
                    </a:moveTo>
                    <a:lnTo>
                      <a:pt x="2734787" y="0"/>
                    </a:lnTo>
                    <a:cubicBezTo>
                      <a:pt x="2747361" y="0"/>
                      <a:pt x="2759421" y="4995"/>
                      <a:pt x="2768313" y="13887"/>
                    </a:cubicBezTo>
                    <a:cubicBezTo>
                      <a:pt x="2777205" y="22779"/>
                      <a:pt x="2782200" y="34839"/>
                      <a:pt x="2782200" y="47413"/>
                    </a:cubicBezTo>
                    <a:lnTo>
                      <a:pt x="2782200" y="1279709"/>
                    </a:lnTo>
                    <a:cubicBezTo>
                      <a:pt x="2782200" y="1305894"/>
                      <a:pt x="2760972" y="1327122"/>
                      <a:pt x="2734787" y="1327122"/>
                    </a:cubicBezTo>
                    <a:lnTo>
                      <a:pt x="47413" y="1327122"/>
                    </a:lnTo>
                    <a:cubicBezTo>
                      <a:pt x="21228" y="1327122"/>
                      <a:pt x="0" y="1305894"/>
                      <a:pt x="0" y="1279709"/>
                    </a:cubicBezTo>
                    <a:lnTo>
                      <a:pt x="0" y="47413"/>
                    </a:lnTo>
                    <a:cubicBezTo>
                      <a:pt x="0" y="21228"/>
                      <a:pt x="21228" y="0"/>
                      <a:pt x="47413" y="0"/>
                    </a:cubicBezTo>
                    <a:close/>
                  </a:path>
                </a:pathLst>
              </a:custGeom>
              <a:solidFill>
                <a:srgbClr val="FFFFFF"/>
              </a:solidFill>
              <a:ln w="104775" cap="rnd" cmpd="sng">
                <a:solidFill>
                  <a:srgbClr val="FF914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g3c9c3117640_1_0"/>
              <p:cNvSpPr txBox="1"/>
              <p:nvPr/>
            </p:nvSpPr>
            <p:spPr>
              <a:xfrm>
                <a:off x="0" y="-28575"/>
                <a:ext cx="2782200" cy="1355700"/>
              </a:xfrm>
              <a:prstGeom prst="rect">
                <a:avLst/>
              </a:prstGeom>
              <a:noFill/>
              <a:ln>
                <a:noFill/>
              </a:ln>
            </p:spPr>
            <p:txBody>
              <a:bodyPr spcFirstLastPara="1" wrap="square" lIns="39525" tIns="39525" rIns="39525" bIns="39525" anchor="ctr" anchorCtr="0">
                <a:noAutofit/>
              </a:bodyPr>
              <a:lstStyle/>
              <a:p>
                <a:pPr marL="0" marR="0" lvl="0" indent="0" algn="ctr" rtl="0">
                  <a:lnSpc>
                    <a:spcPct val="1088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65" name="Google Shape;265;g3c9c3117640_1_0"/>
            <p:cNvSpPr txBox="1"/>
            <p:nvPr/>
          </p:nvSpPr>
          <p:spPr>
            <a:xfrm>
              <a:off x="372996" y="212124"/>
              <a:ext cx="3236400" cy="7773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2999" i="0" u="none" strike="noStrike" cap="none">
                  <a:solidFill>
                    <a:srgbClr val="0B0B0B"/>
                  </a:solidFill>
                  <a:latin typeface="Comic Sans MS"/>
                  <a:ea typeface="Comic Sans MS"/>
                  <a:cs typeface="Comic Sans MS"/>
                  <a:sym typeface="Comic Sans MS"/>
                </a:rPr>
                <a:t>Arch</a:t>
              </a:r>
              <a:endParaRPr>
                <a:latin typeface="Comic Sans MS"/>
                <a:ea typeface="Comic Sans MS"/>
                <a:cs typeface="Comic Sans MS"/>
                <a:sym typeface="Comic Sans MS"/>
              </a:endParaRPr>
            </a:p>
          </p:txBody>
        </p:sp>
        <p:sp>
          <p:nvSpPr>
            <p:cNvPr id="266" name="Google Shape;266;g3c9c3117640_1_0"/>
            <p:cNvSpPr txBox="1"/>
            <p:nvPr/>
          </p:nvSpPr>
          <p:spPr>
            <a:xfrm>
              <a:off x="372996" y="1120589"/>
              <a:ext cx="7375500" cy="23799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2799" i="0" u="none" strike="noStrike" cap="none">
                  <a:solidFill>
                    <a:srgbClr val="000000"/>
                  </a:solidFill>
                  <a:latin typeface="Comic Sans MS"/>
                  <a:ea typeface="Comic Sans MS"/>
                  <a:cs typeface="Comic Sans MS"/>
                  <a:sym typeface="Comic Sans MS"/>
                </a:rPr>
                <a:t>Arches form when waves erode right through a headland, leaving a natural bridge of rock.</a:t>
              </a:r>
              <a:endParaRPr sz="1200">
                <a:latin typeface="Comic Sans MS"/>
                <a:ea typeface="Comic Sans MS"/>
                <a:cs typeface="Comic Sans MS"/>
                <a:sym typeface="Comic Sans MS"/>
              </a:endParaRPr>
            </a:p>
          </p:txBody>
        </p:sp>
      </p:grpSp>
      <p:grpSp>
        <p:nvGrpSpPr>
          <p:cNvPr id="267" name="Google Shape;267;g3c9c3117640_1_0"/>
          <p:cNvGrpSpPr/>
          <p:nvPr/>
        </p:nvGrpSpPr>
        <p:grpSpPr>
          <a:xfrm>
            <a:off x="11810250" y="563023"/>
            <a:ext cx="6041478" cy="2330865"/>
            <a:chOff x="0" y="-82733"/>
            <a:chExt cx="8055304" cy="3365870"/>
          </a:xfrm>
        </p:grpSpPr>
        <p:grpSp>
          <p:nvGrpSpPr>
            <p:cNvPr id="268" name="Google Shape;268;g3c9c3117640_1_0"/>
            <p:cNvGrpSpPr/>
            <p:nvPr/>
          </p:nvGrpSpPr>
          <p:grpSpPr>
            <a:xfrm>
              <a:off x="0" y="-82733"/>
              <a:ext cx="8055304" cy="3365870"/>
              <a:chOff x="0" y="-28575"/>
              <a:chExt cx="2782200" cy="1162529"/>
            </a:xfrm>
          </p:grpSpPr>
          <p:sp>
            <p:nvSpPr>
              <p:cNvPr id="269" name="Google Shape;269;g3c9c3117640_1_0"/>
              <p:cNvSpPr/>
              <p:nvPr/>
            </p:nvSpPr>
            <p:spPr>
              <a:xfrm>
                <a:off x="0" y="0"/>
                <a:ext cx="2782200" cy="1133954"/>
              </a:xfrm>
              <a:custGeom>
                <a:avLst/>
                <a:gdLst/>
                <a:ahLst/>
                <a:cxnLst/>
                <a:rect l="l" t="t" r="r" b="b"/>
                <a:pathLst>
                  <a:path w="2782200" h="1133954" extrusionOk="0">
                    <a:moveTo>
                      <a:pt x="47413" y="0"/>
                    </a:moveTo>
                    <a:lnTo>
                      <a:pt x="2734787" y="0"/>
                    </a:lnTo>
                    <a:cubicBezTo>
                      <a:pt x="2747361" y="0"/>
                      <a:pt x="2759421" y="4995"/>
                      <a:pt x="2768313" y="13887"/>
                    </a:cubicBezTo>
                    <a:cubicBezTo>
                      <a:pt x="2777205" y="22779"/>
                      <a:pt x="2782200" y="34839"/>
                      <a:pt x="2782200" y="47413"/>
                    </a:cubicBezTo>
                    <a:lnTo>
                      <a:pt x="2782200" y="1086541"/>
                    </a:lnTo>
                    <a:cubicBezTo>
                      <a:pt x="2782200" y="1112726"/>
                      <a:pt x="2760972" y="1133954"/>
                      <a:pt x="2734787" y="1133954"/>
                    </a:cubicBezTo>
                    <a:lnTo>
                      <a:pt x="47413" y="1133954"/>
                    </a:lnTo>
                    <a:cubicBezTo>
                      <a:pt x="21228" y="1133954"/>
                      <a:pt x="0" y="1112726"/>
                      <a:pt x="0" y="1086541"/>
                    </a:cubicBezTo>
                    <a:lnTo>
                      <a:pt x="0" y="47413"/>
                    </a:lnTo>
                    <a:cubicBezTo>
                      <a:pt x="0" y="21228"/>
                      <a:pt x="21228" y="0"/>
                      <a:pt x="47413" y="0"/>
                    </a:cubicBezTo>
                    <a:close/>
                  </a:path>
                </a:pathLst>
              </a:custGeom>
              <a:solidFill>
                <a:srgbClr val="FFFFFF"/>
              </a:solidFill>
              <a:ln w="104775" cap="rnd" cmpd="sng">
                <a:solidFill>
                  <a:srgbClr val="FF914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g3c9c3117640_1_0"/>
              <p:cNvSpPr txBox="1"/>
              <p:nvPr/>
            </p:nvSpPr>
            <p:spPr>
              <a:xfrm>
                <a:off x="0" y="-28575"/>
                <a:ext cx="2782200" cy="1162500"/>
              </a:xfrm>
              <a:prstGeom prst="rect">
                <a:avLst/>
              </a:prstGeom>
              <a:noFill/>
              <a:ln>
                <a:noFill/>
              </a:ln>
            </p:spPr>
            <p:txBody>
              <a:bodyPr spcFirstLastPara="1" wrap="square" lIns="39525" tIns="39525" rIns="39525" bIns="39525" anchor="ctr" anchorCtr="0">
                <a:noAutofit/>
              </a:bodyPr>
              <a:lstStyle/>
              <a:p>
                <a:pPr marL="0" marR="0" lvl="0" indent="0" algn="ctr" rtl="0">
                  <a:lnSpc>
                    <a:spcPct val="1088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71" name="Google Shape;271;g3c9c3117640_1_0"/>
            <p:cNvSpPr txBox="1"/>
            <p:nvPr/>
          </p:nvSpPr>
          <p:spPr>
            <a:xfrm>
              <a:off x="372996" y="212124"/>
              <a:ext cx="3236400" cy="6666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2999" i="0" u="none" strike="noStrike" cap="none">
                  <a:solidFill>
                    <a:srgbClr val="0B0B0B"/>
                  </a:solidFill>
                  <a:latin typeface="Comic Sans MS"/>
                  <a:ea typeface="Comic Sans MS"/>
                  <a:cs typeface="Comic Sans MS"/>
                  <a:sym typeface="Comic Sans MS"/>
                </a:rPr>
                <a:t>Stack</a:t>
              </a:r>
              <a:endParaRPr>
                <a:latin typeface="Comic Sans MS"/>
                <a:ea typeface="Comic Sans MS"/>
                <a:cs typeface="Comic Sans MS"/>
                <a:sym typeface="Comic Sans MS"/>
              </a:endParaRPr>
            </a:p>
          </p:txBody>
        </p:sp>
        <p:sp>
          <p:nvSpPr>
            <p:cNvPr id="272" name="Google Shape;272;g3c9c3117640_1_0"/>
            <p:cNvSpPr txBox="1"/>
            <p:nvPr/>
          </p:nvSpPr>
          <p:spPr>
            <a:xfrm>
              <a:off x="372985" y="965780"/>
              <a:ext cx="7445400" cy="20406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2799" i="0" u="none" strike="noStrike" cap="none">
                  <a:solidFill>
                    <a:srgbClr val="000000"/>
                  </a:solidFill>
                  <a:latin typeface="Comic Sans MS"/>
                  <a:ea typeface="Comic Sans MS"/>
                  <a:cs typeface="Comic Sans MS"/>
                  <a:sym typeface="Comic Sans MS"/>
                </a:rPr>
                <a:t>Stacks are tall towers of rock left standing in the sea after an arch collapses.</a:t>
              </a:r>
              <a:endParaRPr sz="1200">
                <a:latin typeface="Comic Sans MS"/>
                <a:ea typeface="Comic Sans MS"/>
                <a:cs typeface="Comic Sans MS"/>
                <a:sym typeface="Comic Sans MS"/>
              </a:endParaRPr>
            </a:p>
          </p:txBody>
        </p:sp>
      </p:grpSp>
      <p:grpSp>
        <p:nvGrpSpPr>
          <p:cNvPr id="273" name="Google Shape;273;g3c9c3117640_1_0"/>
          <p:cNvGrpSpPr/>
          <p:nvPr/>
        </p:nvGrpSpPr>
        <p:grpSpPr>
          <a:xfrm>
            <a:off x="11808900" y="3230650"/>
            <a:ext cx="6041489" cy="2524213"/>
            <a:chOff x="-15" y="0"/>
            <a:chExt cx="8055318" cy="3714809"/>
          </a:xfrm>
        </p:grpSpPr>
        <p:grpSp>
          <p:nvGrpSpPr>
            <p:cNvPr id="274" name="Google Shape;274;g3c9c3117640_1_0"/>
            <p:cNvGrpSpPr/>
            <p:nvPr/>
          </p:nvGrpSpPr>
          <p:grpSpPr>
            <a:xfrm>
              <a:off x="-15" y="0"/>
              <a:ext cx="8055318" cy="3714809"/>
              <a:chOff x="-5" y="0"/>
              <a:chExt cx="2782205" cy="1283048"/>
            </a:xfrm>
          </p:grpSpPr>
          <p:sp>
            <p:nvSpPr>
              <p:cNvPr id="275" name="Google Shape;275;g3c9c3117640_1_0"/>
              <p:cNvSpPr/>
              <p:nvPr/>
            </p:nvSpPr>
            <p:spPr>
              <a:xfrm>
                <a:off x="0" y="0"/>
                <a:ext cx="2782200" cy="1283048"/>
              </a:xfrm>
              <a:custGeom>
                <a:avLst/>
                <a:gdLst/>
                <a:ahLst/>
                <a:cxnLst/>
                <a:rect l="l" t="t" r="r" b="b"/>
                <a:pathLst>
                  <a:path w="2782200" h="1283048" extrusionOk="0">
                    <a:moveTo>
                      <a:pt x="47413" y="0"/>
                    </a:moveTo>
                    <a:lnTo>
                      <a:pt x="2734787" y="0"/>
                    </a:lnTo>
                    <a:cubicBezTo>
                      <a:pt x="2747361" y="0"/>
                      <a:pt x="2759421" y="4995"/>
                      <a:pt x="2768313" y="13887"/>
                    </a:cubicBezTo>
                    <a:cubicBezTo>
                      <a:pt x="2777205" y="22779"/>
                      <a:pt x="2782200" y="34839"/>
                      <a:pt x="2782200" y="47413"/>
                    </a:cubicBezTo>
                    <a:lnTo>
                      <a:pt x="2782200" y="1235635"/>
                    </a:lnTo>
                    <a:cubicBezTo>
                      <a:pt x="2782200" y="1261820"/>
                      <a:pt x="2760972" y="1283048"/>
                      <a:pt x="2734787" y="1283048"/>
                    </a:cubicBezTo>
                    <a:lnTo>
                      <a:pt x="47413" y="1283048"/>
                    </a:lnTo>
                    <a:cubicBezTo>
                      <a:pt x="21228" y="1283048"/>
                      <a:pt x="0" y="1261820"/>
                      <a:pt x="0" y="1235635"/>
                    </a:cubicBezTo>
                    <a:lnTo>
                      <a:pt x="0" y="47413"/>
                    </a:lnTo>
                    <a:cubicBezTo>
                      <a:pt x="0" y="21228"/>
                      <a:pt x="21228" y="0"/>
                      <a:pt x="47413" y="0"/>
                    </a:cubicBezTo>
                    <a:close/>
                  </a:path>
                </a:pathLst>
              </a:custGeom>
              <a:solidFill>
                <a:srgbClr val="FFFFFF"/>
              </a:solidFill>
              <a:ln w="104775" cap="rnd" cmpd="sng">
                <a:solidFill>
                  <a:srgbClr val="FF914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g3c9c3117640_1_0"/>
              <p:cNvSpPr txBox="1"/>
              <p:nvPr/>
            </p:nvSpPr>
            <p:spPr>
              <a:xfrm>
                <a:off x="-5" y="120534"/>
                <a:ext cx="2782200" cy="1065300"/>
              </a:xfrm>
              <a:prstGeom prst="rect">
                <a:avLst/>
              </a:prstGeom>
              <a:noFill/>
              <a:ln>
                <a:noFill/>
              </a:ln>
            </p:spPr>
            <p:txBody>
              <a:bodyPr spcFirstLastPara="1" wrap="square" lIns="39525" tIns="39525" rIns="39525" bIns="39525" anchor="ctr" anchorCtr="0">
                <a:noAutofit/>
              </a:bodyPr>
              <a:lstStyle/>
              <a:p>
                <a:pPr marL="0" marR="0" lvl="0" indent="0" algn="ctr" rtl="0">
                  <a:lnSpc>
                    <a:spcPct val="1088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77" name="Google Shape;277;g3c9c3117640_1_0"/>
            <p:cNvSpPr txBox="1"/>
            <p:nvPr/>
          </p:nvSpPr>
          <p:spPr>
            <a:xfrm>
              <a:off x="349692" y="282035"/>
              <a:ext cx="3236400" cy="6792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2999" i="0" u="none" strike="noStrike" cap="none">
                  <a:solidFill>
                    <a:srgbClr val="0B0B0B"/>
                  </a:solidFill>
                  <a:latin typeface="Comic Sans MS"/>
                  <a:ea typeface="Comic Sans MS"/>
                  <a:cs typeface="Comic Sans MS"/>
                  <a:sym typeface="Comic Sans MS"/>
                </a:rPr>
                <a:t>Stumps</a:t>
              </a:r>
              <a:endParaRPr>
                <a:latin typeface="Comic Sans MS"/>
                <a:ea typeface="Comic Sans MS"/>
                <a:cs typeface="Comic Sans MS"/>
                <a:sym typeface="Comic Sans MS"/>
              </a:endParaRPr>
            </a:p>
          </p:txBody>
        </p:sp>
        <p:sp>
          <p:nvSpPr>
            <p:cNvPr id="278" name="Google Shape;278;g3c9c3117640_1_0"/>
            <p:cNvSpPr txBox="1"/>
            <p:nvPr/>
          </p:nvSpPr>
          <p:spPr>
            <a:xfrm>
              <a:off x="349692" y="1120589"/>
              <a:ext cx="7329000" cy="20796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2799" i="0" u="none" strike="noStrike" cap="none">
                  <a:solidFill>
                    <a:srgbClr val="000000"/>
                  </a:solidFill>
                  <a:latin typeface="Comic Sans MS"/>
                  <a:ea typeface="Comic Sans MS"/>
                  <a:cs typeface="Comic Sans MS"/>
                  <a:sym typeface="Comic Sans MS"/>
                </a:rPr>
                <a:t>Stumps are the short remains of stacks that have been worn down by waves over many years.</a:t>
              </a:r>
              <a:endParaRPr sz="1200">
                <a:latin typeface="Comic Sans MS"/>
                <a:ea typeface="Comic Sans MS"/>
                <a:cs typeface="Comic Sans MS"/>
                <a:sym typeface="Comic Sans MS"/>
              </a:endParaRPr>
            </a:p>
          </p:txBody>
        </p:sp>
      </p:grpSp>
      <p:grpSp>
        <p:nvGrpSpPr>
          <p:cNvPr id="279" name="Google Shape;279;g3c9c3117640_1_0"/>
          <p:cNvGrpSpPr/>
          <p:nvPr/>
        </p:nvGrpSpPr>
        <p:grpSpPr>
          <a:xfrm>
            <a:off x="11810250" y="6091635"/>
            <a:ext cx="6041478" cy="2878305"/>
            <a:chOff x="0" y="-198653"/>
            <a:chExt cx="8055304" cy="4357767"/>
          </a:xfrm>
        </p:grpSpPr>
        <p:grpSp>
          <p:nvGrpSpPr>
            <p:cNvPr id="280" name="Google Shape;280;g3c9c3117640_1_0"/>
            <p:cNvGrpSpPr/>
            <p:nvPr/>
          </p:nvGrpSpPr>
          <p:grpSpPr>
            <a:xfrm>
              <a:off x="0" y="-198653"/>
              <a:ext cx="8055304" cy="4357767"/>
              <a:chOff x="0" y="-68612"/>
              <a:chExt cx="2782200" cy="1505118"/>
            </a:xfrm>
          </p:grpSpPr>
          <p:sp>
            <p:nvSpPr>
              <p:cNvPr id="281" name="Google Shape;281;g3c9c3117640_1_0"/>
              <p:cNvSpPr/>
              <p:nvPr/>
            </p:nvSpPr>
            <p:spPr>
              <a:xfrm>
                <a:off x="0" y="-68612"/>
                <a:ext cx="2782200" cy="1504852"/>
              </a:xfrm>
              <a:custGeom>
                <a:avLst/>
                <a:gdLst/>
                <a:ahLst/>
                <a:cxnLst/>
                <a:rect l="l" t="t" r="r" b="b"/>
                <a:pathLst>
                  <a:path w="2782200" h="1436613" extrusionOk="0">
                    <a:moveTo>
                      <a:pt x="47413" y="0"/>
                    </a:moveTo>
                    <a:lnTo>
                      <a:pt x="2734787" y="0"/>
                    </a:lnTo>
                    <a:cubicBezTo>
                      <a:pt x="2747361" y="0"/>
                      <a:pt x="2759421" y="4995"/>
                      <a:pt x="2768313" y="13887"/>
                    </a:cubicBezTo>
                    <a:cubicBezTo>
                      <a:pt x="2777205" y="22779"/>
                      <a:pt x="2782200" y="34839"/>
                      <a:pt x="2782200" y="47413"/>
                    </a:cubicBezTo>
                    <a:lnTo>
                      <a:pt x="2782200" y="1389199"/>
                    </a:lnTo>
                    <a:cubicBezTo>
                      <a:pt x="2782200" y="1415385"/>
                      <a:pt x="2760972" y="1436613"/>
                      <a:pt x="2734787" y="1436613"/>
                    </a:cubicBezTo>
                    <a:lnTo>
                      <a:pt x="47413" y="1436613"/>
                    </a:lnTo>
                    <a:cubicBezTo>
                      <a:pt x="21228" y="1436613"/>
                      <a:pt x="0" y="1415385"/>
                      <a:pt x="0" y="1389199"/>
                    </a:cubicBezTo>
                    <a:lnTo>
                      <a:pt x="0" y="47413"/>
                    </a:lnTo>
                    <a:cubicBezTo>
                      <a:pt x="0" y="21228"/>
                      <a:pt x="21228" y="0"/>
                      <a:pt x="47413" y="0"/>
                    </a:cubicBezTo>
                    <a:close/>
                  </a:path>
                </a:pathLst>
              </a:custGeom>
              <a:solidFill>
                <a:srgbClr val="FFFFFF"/>
              </a:solidFill>
              <a:ln w="104775" cap="rnd" cmpd="sng">
                <a:solidFill>
                  <a:srgbClr val="FF914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g3c9c3117640_1_0"/>
              <p:cNvSpPr txBox="1"/>
              <p:nvPr/>
            </p:nvSpPr>
            <p:spPr>
              <a:xfrm>
                <a:off x="0" y="63705"/>
                <a:ext cx="2782200" cy="1372800"/>
              </a:xfrm>
              <a:prstGeom prst="rect">
                <a:avLst/>
              </a:prstGeom>
              <a:noFill/>
              <a:ln>
                <a:noFill/>
              </a:ln>
            </p:spPr>
            <p:txBody>
              <a:bodyPr spcFirstLastPara="1" wrap="square" lIns="39525" tIns="39525" rIns="39525" bIns="39525" anchor="ctr" anchorCtr="0">
                <a:noAutofit/>
              </a:bodyPr>
              <a:lstStyle/>
              <a:p>
                <a:pPr marL="0" marR="0" lvl="0" indent="0" algn="ctr" rtl="0">
                  <a:lnSpc>
                    <a:spcPct val="108888"/>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83" name="Google Shape;283;g3c9c3117640_1_0"/>
            <p:cNvSpPr txBox="1"/>
            <p:nvPr/>
          </p:nvSpPr>
          <p:spPr>
            <a:xfrm>
              <a:off x="349700" y="75820"/>
              <a:ext cx="5380200" cy="6990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2999" i="0" u="none" strike="noStrike" cap="none">
                  <a:solidFill>
                    <a:srgbClr val="0B0B0B"/>
                  </a:solidFill>
                  <a:latin typeface="Comic Sans MS"/>
                  <a:ea typeface="Comic Sans MS"/>
                  <a:cs typeface="Comic Sans MS"/>
                  <a:sym typeface="Comic Sans MS"/>
                </a:rPr>
                <a:t>Wave-cut platform</a:t>
              </a:r>
              <a:endParaRPr>
                <a:latin typeface="Comic Sans MS"/>
                <a:ea typeface="Comic Sans MS"/>
                <a:cs typeface="Comic Sans MS"/>
                <a:sym typeface="Comic Sans MS"/>
              </a:endParaRPr>
            </a:p>
          </p:txBody>
        </p:sp>
        <p:sp>
          <p:nvSpPr>
            <p:cNvPr id="284" name="Google Shape;284;g3c9c3117640_1_0"/>
            <p:cNvSpPr txBox="1"/>
            <p:nvPr/>
          </p:nvSpPr>
          <p:spPr>
            <a:xfrm>
              <a:off x="349700" y="924390"/>
              <a:ext cx="7352400" cy="2883300"/>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2799" i="0" u="none" strike="noStrike" cap="none">
                  <a:solidFill>
                    <a:srgbClr val="000000"/>
                  </a:solidFill>
                  <a:latin typeface="Comic Sans MS"/>
                  <a:ea typeface="Comic Sans MS"/>
                  <a:cs typeface="Comic Sans MS"/>
                  <a:sym typeface="Comic Sans MS"/>
                </a:rPr>
                <a:t>Wave-cut platforms are flat rocky areas at the base of a cliff where waves have worn away the softer rock.</a:t>
              </a:r>
              <a:endParaRPr sz="1200">
                <a:latin typeface="Comic Sans MS"/>
                <a:ea typeface="Comic Sans MS"/>
                <a:cs typeface="Comic Sans MS"/>
                <a:sym typeface="Comic Sans MS"/>
              </a:endParaRPr>
            </a:p>
          </p:txBody>
        </p:sp>
      </p:grpSp>
      <p:cxnSp>
        <p:nvCxnSpPr>
          <p:cNvPr id="285" name="Google Shape;285;g3c9c3117640_1_0"/>
          <p:cNvCxnSpPr/>
          <p:nvPr/>
        </p:nvCxnSpPr>
        <p:spPr>
          <a:xfrm rot="10800000" flipH="1">
            <a:off x="7675825" y="3614750"/>
            <a:ext cx="1253700" cy="819000"/>
          </a:xfrm>
          <a:prstGeom prst="straightConnector1">
            <a:avLst/>
          </a:prstGeom>
          <a:noFill/>
          <a:ln w="76200" cap="flat" cmpd="sng">
            <a:solidFill>
              <a:srgbClr val="FF914D"/>
            </a:solidFill>
            <a:prstDash val="solid"/>
            <a:round/>
            <a:headEnd type="none" w="med" len="med"/>
            <a:tailEnd type="triangle" w="med" len="med"/>
          </a:ln>
        </p:spPr>
      </p:cxnSp>
      <p:cxnSp>
        <p:nvCxnSpPr>
          <p:cNvPr id="286" name="Google Shape;286;g3c9c3117640_1_0"/>
          <p:cNvCxnSpPr/>
          <p:nvPr/>
        </p:nvCxnSpPr>
        <p:spPr>
          <a:xfrm>
            <a:off x="7640775" y="7675825"/>
            <a:ext cx="1454400" cy="1366800"/>
          </a:xfrm>
          <a:prstGeom prst="straightConnector1">
            <a:avLst/>
          </a:prstGeom>
          <a:noFill/>
          <a:ln w="76200" cap="flat" cmpd="sng">
            <a:solidFill>
              <a:srgbClr val="FF914D"/>
            </a:solidFill>
            <a:prstDash val="solid"/>
            <a:round/>
            <a:headEnd type="none" w="med" len="med"/>
            <a:tailEnd type="triangle" w="med" len="med"/>
          </a:ln>
        </p:spPr>
      </p:cxnSp>
      <p:cxnSp>
        <p:nvCxnSpPr>
          <p:cNvPr id="287" name="Google Shape;287;g3c9c3117640_1_0"/>
          <p:cNvCxnSpPr/>
          <p:nvPr/>
        </p:nvCxnSpPr>
        <p:spPr>
          <a:xfrm flipH="1">
            <a:off x="10567550" y="6546238"/>
            <a:ext cx="1287900" cy="568800"/>
          </a:xfrm>
          <a:prstGeom prst="straightConnector1">
            <a:avLst/>
          </a:prstGeom>
          <a:noFill/>
          <a:ln w="76200" cap="flat" cmpd="sng">
            <a:solidFill>
              <a:srgbClr val="FF914D"/>
            </a:solidFill>
            <a:prstDash val="solid"/>
            <a:round/>
            <a:headEnd type="none" w="med" len="med"/>
            <a:tailEnd type="triangle" w="med" len="med"/>
          </a:ln>
        </p:spPr>
      </p:cxnSp>
      <p:cxnSp>
        <p:nvCxnSpPr>
          <p:cNvPr id="288" name="Google Shape;288;g3c9c3117640_1_0"/>
          <p:cNvCxnSpPr/>
          <p:nvPr/>
        </p:nvCxnSpPr>
        <p:spPr>
          <a:xfrm flipH="1">
            <a:off x="10549850" y="3711738"/>
            <a:ext cx="1261800" cy="1475700"/>
          </a:xfrm>
          <a:prstGeom prst="straightConnector1">
            <a:avLst/>
          </a:prstGeom>
          <a:noFill/>
          <a:ln w="76200" cap="flat" cmpd="sng">
            <a:solidFill>
              <a:srgbClr val="FF914D"/>
            </a:solidFill>
            <a:prstDash val="solid"/>
            <a:round/>
            <a:headEnd type="none" w="med" len="med"/>
            <a:tailEnd type="triangle" w="med" len="med"/>
          </a:ln>
        </p:spPr>
      </p:cxnSp>
      <p:cxnSp>
        <p:nvCxnSpPr>
          <p:cNvPr id="289" name="Google Shape;289;g3c9c3117640_1_0"/>
          <p:cNvCxnSpPr/>
          <p:nvPr/>
        </p:nvCxnSpPr>
        <p:spPr>
          <a:xfrm flipH="1">
            <a:off x="10462250" y="1145975"/>
            <a:ext cx="1349400" cy="280200"/>
          </a:xfrm>
          <a:prstGeom prst="straightConnector1">
            <a:avLst/>
          </a:prstGeom>
          <a:noFill/>
          <a:ln w="76200" cap="flat" cmpd="sng">
            <a:solidFill>
              <a:srgbClr val="FF914D"/>
            </a:solidFill>
            <a:prstDash val="solid"/>
            <a:round/>
            <a:headEnd type="none" w="med" len="med"/>
            <a:tailEnd type="triangle" w="med" len="med"/>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293"/>
        <p:cNvGrpSpPr/>
        <p:nvPr/>
      </p:nvGrpSpPr>
      <p:grpSpPr>
        <a:xfrm>
          <a:off x="0" y="0"/>
          <a:ext cx="0" cy="0"/>
          <a:chOff x="0" y="0"/>
          <a:chExt cx="0" cy="0"/>
        </a:xfrm>
      </p:grpSpPr>
      <p:sp>
        <p:nvSpPr>
          <p:cNvPr id="294" name="Google Shape;294;p13"/>
          <p:cNvSpPr/>
          <p:nvPr/>
        </p:nvSpPr>
        <p:spPr>
          <a:xfrm rot="8787170">
            <a:off x="-1411356" y="-3814461"/>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295" name="Google Shape;295;p13"/>
          <p:cNvSpPr/>
          <p:nvPr/>
        </p:nvSpPr>
        <p:spPr>
          <a:xfrm>
            <a:off x="15290369" y="622503"/>
            <a:ext cx="2184512" cy="1832556"/>
          </a:xfrm>
          <a:custGeom>
            <a:avLst/>
            <a:gdLst/>
            <a:ahLst/>
            <a:cxnLst/>
            <a:rect l="l" t="t" r="r" b="b"/>
            <a:pathLst>
              <a:path w="900218" h="755181" extrusionOk="0">
                <a:moveTo>
                  <a:pt x="81512" y="0"/>
                </a:moveTo>
                <a:lnTo>
                  <a:pt x="818706" y="0"/>
                </a:lnTo>
                <a:cubicBezTo>
                  <a:pt x="863724" y="0"/>
                  <a:pt x="900218" y="36494"/>
                  <a:pt x="900218" y="81512"/>
                </a:cubicBezTo>
                <a:lnTo>
                  <a:pt x="900218" y="673668"/>
                </a:lnTo>
                <a:cubicBezTo>
                  <a:pt x="900218" y="718686"/>
                  <a:pt x="863724" y="755181"/>
                  <a:pt x="818706" y="755181"/>
                </a:cubicBezTo>
                <a:lnTo>
                  <a:pt x="81512" y="755181"/>
                </a:lnTo>
                <a:cubicBezTo>
                  <a:pt x="36494" y="755181"/>
                  <a:pt x="0" y="718686"/>
                  <a:pt x="0" y="673668"/>
                </a:cubicBezTo>
                <a:lnTo>
                  <a:pt x="0" y="81512"/>
                </a:lnTo>
                <a:cubicBezTo>
                  <a:pt x="0" y="36494"/>
                  <a:pt x="36494" y="0"/>
                  <a:pt x="81512" y="0"/>
                </a:cubicBezTo>
                <a:close/>
              </a:path>
            </a:pathLst>
          </a:cu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3"/>
          <p:cNvSpPr/>
          <p:nvPr/>
        </p:nvSpPr>
        <p:spPr>
          <a:xfrm>
            <a:off x="15290369" y="2598318"/>
            <a:ext cx="2184512" cy="1749998"/>
          </a:xfrm>
          <a:custGeom>
            <a:avLst/>
            <a:gdLst/>
            <a:ahLst/>
            <a:cxnLst/>
            <a:rect l="l" t="t" r="r" b="b"/>
            <a:pathLst>
              <a:path w="931453" h="746181" extrusionOk="0">
                <a:moveTo>
                  <a:pt x="81512" y="0"/>
                </a:moveTo>
                <a:lnTo>
                  <a:pt x="849941" y="0"/>
                </a:lnTo>
                <a:cubicBezTo>
                  <a:pt x="894958" y="0"/>
                  <a:pt x="931453" y="36494"/>
                  <a:pt x="931453" y="81512"/>
                </a:cubicBezTo>
                <a:lnTo>
                  <a:pt x="931453" y="664668"/>
                </a:lnTo>
                <a:cubicBezTo>
                  <a:pt x="931453" y="709686"/>
                  <a:pt x="894958" y="746181"/>
                  <a:pt x="849941" y="746181"/>
                </a:cubicBezTo>
                <a:lnTo>
                  <a:pt x="81512" y="746181"/>
                </a:lnTo>
                <a:cubicBezTo>
                  <a:pt x="36494" y="746181"/>
                  <a:pt x="0" y="709686"/>
                  <a:pt x="0" y="664668"/>
                </a:cubicBezTo>
                <a:lnTo>
                  <a:pt x="0" y="81512"/>
                </a:lnTo>
                <a:cubicBezTo>
                  <a:pt x="0" y="36494"/>
                  <a:pt x="36494" y="0"/>
                  <a:pt x="81512" y="0"/>
                </a:cubicBezTo>
                <a:close/>
              </a:path>
            </a:pathLst>
          </a:cu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3"/>
          <p:cNvSpPr/>
          <p:nvPr/>
        </p:nvSpPr>
        <p:spPr>
          <a:xfrm>
            <a:off x="15290369" y="8192334"/>
            <a:ext cx="2184512" cy="1783895"/>
          </a:xfrm>
          <a:custGeom>
            <a:avLst/>
            <a:gdLst/>
            <a:ahLst/>
            <a:cxnLst/>
            <a:rect l="l" t="t" r="r" b="b"/>
            <a:pathLst>
              <a:path w="931453" h="760634" extrusionOk="0">
                <a:moveTo>
                  <a:pt x="81512" y="0"/>
                </a:moveTo>
                <a:lnTo>
                  <a:pt x="849941" y="0"/>
                </a:lnTo>
                <a:cubicBezTo>
                  <a:pt x="894958" y="0"/>
                  <a:pt x="931453" y="36494"/>
                  <a:pt x="931453" y="81512"/>
                </a:cubicBezTo>
                <a:lnTo>
                  <a:pt x="931453" y="679122"/>
                </a:lnTo>
                <a:cubicBezTo>
                  <a:pt x="931453" y="724139"/>
                  <a:pt x="894958" y="760634"/>
                  <a:pt x="849941" y="760634"/>
                </a:cubicBezTo>
                <a:lnTo>
                  <a:pt x="81512" y="760634"/>
                </a:lnTo>
                <a:cubicBezTo>
                  <a:pt x="36494" y="760634"/>
                  <a:pt x="0" y="724139"/>
                  <a:pt x="0" y="679122"/>
                </a:cubicBezTo>
                <a:lnTo>
                  <a:pt x="0" y="81512"/>
                </a:lnTo>
                <a:cubicBezTo>
                  <a:pt x="0" y="36494"/>
                  <a:pt x="36494" y="0"/>
                  <a:pt x="81512" y="0"/>
                </a:cubicBezTo>
                <a:close/>
              </a:path>
            </a:pathLst>
          </a:cu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3"/>
          <p:cNvSpPr/>
          <p:nvPr/>
        </p:nvSpPr>
        <p:spPr>
          <a:xfrm>
            <a:off x="15290369" y="4491191"/>
            <a:ext cx="2184512" cy="1748939"/>
          </a:xfrm>
          <a:custGeom>
            <a:avLst/>
            <a:gdLst/>
            <a:ahLst/>
            <a:cxnLst/>
            <a:rect l="l" t="t" r="r" b="b"/>
            <a:pathLst>
              <a:path w="931453" h="745729" extrusionOk="0">
                <a:moveTo>
                  <a:pt x="81512" y="0"/>
                </a:moveTo>
                <a:lnTo>
                  <a:pt x="849941" y="0"/>
                </a:lnTo>
                <a:cubicBezTo>
                  <a:pt x="894958" y="0"/>
                  <a:pt x="931453" y="36494"/>
                  <a:pt x="931453" y="81512"/>
                </a:cubicBezTo>
                <a:lnTo>
                  <a:pt x="931453" y="664217"/>
                </a:lnTo>
                <a:cubicBezTo>
                  <a:pt x="931453" y="709235"/>
                  <a:pt x="894958" y="745729"/>
                  <a:pt x="849941" y="745729"/>
                </a:cubicBezTo>
                <a:lnTo>
                  <a:pt x="81512" y="745729"/>
                </a:lnTo>
                <a:cubicBezTo>
                  <a:pt x="36494" y="745729"/>
                  <a:pt x="0" y="709235"/>
                  <a:pt x="0" y="664217"/>
                </a:cubicBezTo>
                <a:lnTo>
                  <a:pt x="0" y="81512"/>
                </a:lnTo>
                <a:cubicBezTo>
                  <a:pt x="0" y="36494"/>
                  <a:pt x="36494" y="0"/>
                  <a:pt x="81512" y="0"/>
                </a:cubicBezTo>
                <a:close/>
              </a:path>
            </a:pathLst>
          </a:cu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3"/>
          <p:cNvSpPr/>
          <p:nvPr/>
        </p:nvSpPr>
        <p:spPr>
          <a:xfrm>
            <a:off x="15290369" y="6383005"/>
            <a:ext cx="2184512" cy="1666454"/>
          </a:xfrm>
          <a:custGeom>
            <a:avLst/>
            <a:gdLst/>
            <a:ahLst/>
            <a:cxnLst/>
            <a:rect l="l" t="t" r="r" b="b"/>
            <a:pathLst>
              <a:path w="961630" h="733579" extrusionOk="0">
                <a:moveTo>
                  <a:pt x="81512" y="0"/>
                </a:moveTo>
                <a:lnTo>
                  <a:pt x="880118" y="0"/>
                </a:lnTo>
                <a:cubicBezTo>
                  <a:pt x="925136" y="0"/>
                  <a:pt x="961630" y="36494"/>
                  <a:pt x="961630" y="81512"/>
                </a:cubicBezTo>
                <a:lnTo>
                  <a:pt x="961630" y="652067"/>
                </a:lnTo>
                <a:cubicBezTo>
                  <a:pt x="961630" y="697085"/>
                  <a:pt x="925136" y="733579"/>
                  <a:pt x="880118" y="733579"/>
                </a:cubicBezTo>
                <a:lnTo>
                  <a:pt x="81512" y="733579"/>
                </a:lnTo>
                <a:cubicBezTo>
                  <a:pt x="36494" y="733579"/>
                  <a:pt x="0" y="697085"/>
                  <a:pt x="0" y="652067"/>
                </a:cubicBezTo>
                <a:lnTo>
                  <a:pt x="0" y="81512"/>
                </a:lnTo>
                <a:cubicBezTo>
                  <a:pt x="0" y="36494"/>
                  <a:pt x="36494" y="0"/>
                  <a:pt x="81512" y="0"/>
                </a:cubicBezTo>
                <a:close/>
              </a:path>
            </a:pathLst>
          </a:custGeom>
          <a:blipFill rotWithShape="1">
            <a:blip r:embed="rId8"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13"/>
          <p:cNvSpPr txBox="1"/>
          <p:nvPr/>
        </p:nvSpPr>
        <p:spPr>
          <a:xfrm>
            <a:off x="651690" y="1803198"/>
            <a:ext cx="13354800" cy="149460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399" i="0" u="sng" strike="noStrike" cap="none">
                <a:solidFill>
                  <a:srgbClr val="4A4A4B"/>
                </a:solidFill>
                <a:latin typeface="Comic Sans MS"/>
                <a:ea typeface="Comic Sans MS"/>
                <a:cs typeface="Comic Sans MS"/>
                <a:sym typeface="Comic Sans MS"/>
              </a:rPr>
              <a:t>Activity 2 </a:t>
            </a:r>
            <a:endParaRPr sz="12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399" i="0" u="sng"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399" i="0" u="none" strike="noStrike" cap="none">
                <a:solidFill>
                  <a:srgbClr val="4A4A4B"/>
                </a:solidFill>
                <a:latin typeface="Comic Sans MS"/>
                <a:ea typeface="Comic Sans MS"/>
                <a:cs typeface="Comic Sans MS"/>
                <a:sym typeface="Comic Sans MS"/>
              </a:rPr>
              <a:t>Make a clay model and simulate erosion.</a:t>
            </a:r>
            <a:endParaRPr sz="12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399" i="0" u="none" strike="noStrike" cap="none">
              <a:solidFill>
                <a:srgbClr val="4A4A4B"/>
              </a:solidFill>
              <a:latin typeface="Comic Sans MS"/>
              <a:ea typeface="Comic Sans MS"/>
              <a:cs typeface="Comic Sans MS"/>
              <a:sym typeface="Comic Sans MS"/>
            </a:endParaRPr>
          </a:p>
          <a:p>
            <a:pPr marL="777180" marR="0" lvl="1" indent="-375890" algn="l" rtl="0">
              <a:lnSpc>
                <a:spcPct val="140011"/>
              </a:lnSpc>
              <a:spcBef>
                <a:spcPts val="0"/>
              </a:spcBef>
              <a:spcAft>
                <a:spcPts val="0"/>
              </a:spcAft>
              <a:buClr>
                <a:srgbClr val="4A4A4B"/>
              </a:buClr>
              <a:buSzPts val="3399"/>
              <a:buFont typeface="Comic Sans MS"/>
              <a:buAutoNum type="arabicPeriod"/>
            </a:pPr>
            <a:r>
              <a:rPr lang="en-US" sz="3399" i="0" u="none" strike="noStrike" cap="none">
                <a:solidFill>
                  <a:srgbClr val="4A4A4B"/>
                </a:solidFill>
                <a:latin typeface="Comic Sans MS"/>
                <a:ea typeface="Comic Sans MS"/>
                <a:cs typeface="Comic Sans MS"/>
                <a:sym typeface="Comic Sans MS"/>
              </a:rPr>
              <a:t> Roll clay into a cliff shape. </a:t>
            </a:r>
            <a:endParaRPr sz="1200">
              <a:latin typeface="Comic Sans MS"/>
              <a:ea typeface="Comic Sans MS"/>
              <a:cs typeface="Comic Sans MS"/>
              <a:sym typeface="Comic Sans MS"/>
            </a:endParaRPr>
          </a:p>
          <a:p>
            <a:pPr marL="777180" marR="0" lvl="1" indent="-375890" algn="l" rtl="0">
              <a:lnSpc>
                <a:spcPct val="140011"/>
              </a:lnSpc>
              <a:spcBef>
                <a:spcPts val="0"/>
              </a:spcBef>
              <a:spcAft>
                <a:spcPts val="0"/>
              </a:spcAft>
              <a:buClr>
                <a:srgbClr val="4A4A4B"/>
              </a:buClr>
              <a:buSzPts val="3399"/>
              <a:buFont typeface="Comic Sans MS"/>
              <a:buAutoNum type="arabicPeriod"/>
            </a:pPr>
            <a:r>
              <a:rPr lang="en-US" sz="3399" i="0" u="none" strike="noStrike" cap="none">
                <a:solidFill>
                  <a:srgbClr val="4A4A4B"/>
                </a:solidFill>
                <a:latin typeface="Comic Sans MS"/>
                <a:ea typeface="Comic Sans MS"/>
                <a:cs typeface="Comic Sans MS"/>
                <a:sym typeface="Comic Sans MS"/>
              </a:rPr>
              <a:t> Use a stick or your finger to create a weak line (like a crack).</a:t>
            </a:r>
            <a:endParaRPr sz="1200">
              <a:latin typeface="Comic Sans MS"/>
              <a:ea typeface="Comic Sans MS"/>
              <a:cs typeface="Comic Sans MS"/>
              <a:sym typeface="Comic Sans MS"/>
            </a:endParaRPr>
          </a:p>
          <a:p>
            <a:pPr marL="777180" marR="0" lvl="1" indent="-375890" algn="l" rtl="0">
              <a:lnSpc>
                <a:spcPct val="140011"/>
              </a:lnSpc>
              <a:spcBef>
                <a:spcPts val="0"/>
              </a:spcBef>
              <a:spcAft>
                <a:spcPts val="0"/>
              </a:spcAft>
              <a:buClr>
                <a:srgbClr val="4A4A4B"/>
              </a:buClr>
              <a:buSzPts val="3399"/>
              <a:buFont typeface="Comic Sans MS"/>
              <a:buAutoNum type="arabicPeriod"/>
            </a:pPr>
            <a:r>
              <a:rPr lang="en-US" sz="3399" i="0" u="none" strike="noStrike" cap="none">
                <a:solidFill>
                  <a:srgbClr val="4A4A4B"/>
                </a:solidFill>
                <a:latin typeface="Comic Sans MS"/>
                <a:ea typeface="Comic Sans MS"/>
                <a:cs typeface="Comic Sans MS"/>
                <a:sym typeface="Comic Sans MS"/>
              </a:rPr>
              <a:t> Once dry, slowly ‘wear away’ the clay with water and rubbing it with a stick.</a:t>
            </a:r>
            <a:endParaRPr sz="12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r>
              <a:rPr lang="en-US" sz="3599" b="0" i="0" u="none" strike="noStrike" cap="none">
                <a:solidFill>
                  <a:srgbClr val="4A4A4B"/>
                </a:solidFill>
                <a:latin typeface="Arial"/>
                <a:ea typeface="Arial"/>
                <a:cs typeface="Arial"/>
                <a:sym typeface="Arial"/>
              </a:rPr>
              <a:t> </a:t>
            </a:r>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p:txBody>
      </p:sp>
      <p:sp>
        <p:nvSpPr>
          <p:cNvPr id="301" name="Google Shape;301;p13"/>
          <p:cNvSpPr/>
          <p:nvPr/>
        </p:nvSpPr>
        <p:spPr>
          <a:xfrm>
            <a:off x="7981052" y="6984998"/>
            <a:ext cx="2325895" cy="2766548"/>
          </a:xfrm>
          <a:custGeom>
            <a:avLst/>
            <a:gdLst/>
            <a:ahLst/>
            <a:cxnLst/>
            <a:rect l="l" t="t" r="r" b="b"/>
            <a:pathLst>
              <a:path w="2325895" h="2766548" extrusionOk="0">
                <a:moveTo>
                  <a:pt x="0" y="0"/>
                </a:moveTo>
                <a:lnTo>
                  <a:pt x="2325896" y="0"/>
                </a:lnTo>
                <a:lnTo>
                  <a:pt x="2325896" y="2766548"/>
                </a:lnTo>
                <a:lnTo>
                  <a:pt x="0" y="2766548"/>
                </a:lnTo>
                <a:lnTo>
                  <a:pt x="0" y="0"/>
                </a:lnTo>
                <a:close/>
              </a:path>
            </a:pathLst>
          </a:custGeom>
          <a:blipFill rotWithShape="1">
            <a:blip r:embed="rId9"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302" name="Google Shape;302;p13"/>
          <p:cNvSpPr/>
          <p:nvPr/>
        </p:nvSpPr>
        <p:spPr>
          <a:xfrm rot="1483816">
            <a:off x="5661380" y="8121160"/>
            <a:ext cx="3335335" cy="807669"/>
          </a:xfrm>
          <a:custGeom>
            <a:avLst/>
            <a:gdLst/>
            <a:ahLst/>
            <a:cxnLst/>
            <a:rect l="l" t="t" r="r" b="b"/>
            <a:pathLst>
              <a:path w="3335335" h="807669" extrusionOk="0">
                <a:moveTo>
                  <a:pt x="0" y="0"/>
                </a:moveTo>
                <a:lnTo>
                  <a:pt x="3335335" y="0"/>
                </a:lnTo>
                <a:lnTo>
                  <a:pt x="3335335" y="807669"/>
                </a:lnTo>
                <a:lnTo>
                  <a:pt x="0" y="807669"/>
                </a:lnTo>
                <a:lnTo>
                  <a:pt x="0" y="0"/>
                </a:lnTo>
                <a:close/>
              </a:path>
            </a:pathLst>
          </a:custGeom>
          <a:blipFill rotWithShape="1">
            <a:blip r:embed="rId10"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303" name="Google Shape;303;p13"/>
          <p:cNvSpPr/>
          <p:nvPr/>
        </p:nvSpPr>
        <p:spPr>
          <a:xfrm>
            <a:off x="9482223" y="6075059"/>
            <a:ext cx="4949207" cy="3948800"/>
          </a:xfrm>
          <a:custGeom>
            <a:avLst/>
            <a:gdLst/>
            <a:ahLst/>
            <a:cxnLst/>
            <a:rect l="l" t="t" r="r" b="b"/>
            <a:pathLst>
              <a:path w="4949207" h="3948800" extrusionOk="0">
                <a:moveTo>
                  <a:pt x="0" y="0"/>
                </a:moveTo>
                <a:lnTo>
                  <a:pt x="4949207" y="0"/>
                </a:lnTo>
                <a:lnTo>
                  <a:pt x="4949207" y="3948800"/>
                </a:lnTo>
                <a:lnTo>
                  <a:pt x="0" y="3948800"/>
                </a:lnTo>
                <a:lnTo>
                  <a:pt x="0" y="0"/>
                </a:lnTo>
                <a:close/>
              </a:path>
            </a:pathLst>
          </a:custGeom>
          <a:blipFill rotWithShape="1">
            <a:blip r:embed="rId11" cstate="email">
              <a:alphaModFix amt="95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304" name="Google Shape;304;p13"/>
          <p:cNvSpPr txBox="1"/>
          <p:nvPr/>
        </p:nvSpPr>
        <p:spPr>
          <a:xfrm>
            <a:off x="651690" y="478322"/>
            <a:ext cx="5374800"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a:solidFill>
                  <a:srgbClr val="000000"/>
                </a:solidFill>
                <a:latin typeface="Comic Sans MS"/>
                <a:ea typeface="Comic Sans MS"/>
                <a:cs typeface="Comic Sans MS"/>
                <a:sym typeface="Comic Sans MS"/>
              </a:rPr>
              <a:t>Cliff Model</a:t>
            </a:r>
            <a:endParaRPr>
              <a:latin typeface="Comic Sans MS"/>
              <a:ea typeface="Comic Sans MS"/>
              <a:cs typeface="Comic Sans MS"/>
              <a:sym typeface="Comic Sans M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308"/>
        <p:cNvGrpSpPr/>
        <p:nvPr/>
      </p:nvGrpSpPr>
      <p:grpSpPr>
        <a:xfrm>
          <a:off x="0" y="0"/>
          <a:ext cx="0" cy="0"/>
          <a:chOff x="0" y="0"/>
          <a:chExt cx="0" cy="0"/>
        </a:xfrm>
      </p:grpSpPr>
      <p:sp>
        <p:nvSpPr>
          <p:cNvPr id="309" name="Google Shape;309;p14"/>
          <p:cNvSpPr/>
          <p:nvPr/>
        </p:nvSpPr>
        <p:spPr>
          <a:xfrm rot="8787170">
            <a:off x="-1411356" y="-3814461"/>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310" name="Google Shape;310;p14"/>
          <p:cNvSpPr txBox="1"/>
          <p:nvPr/>
        </p:nvSpPr>
        <p:spPr>
          <a:xfrm>
            <a:off x="538430" y="1819817"/>
            <a:ext cx="13354800" cy="150753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399" i="0" u="none" strike="noStrike" cap="none">
                <a:solidFill>
                  <a:srgbClr val="4A4A4B"/>
                </a:solidFill>
                <a:latin typeface="Comic Sans MS"/>
                <a:ea typeface="Comic Sans MS"/>
                <a:cs typeface="Comic Sans MS"/>
                <a:sym typeface="Comic Sans MS"/>
              </a:rPr>
              <a:t>Which cliff might be the youngest? </a:t>
            </a:r>
            <a:endParaRPr sz="12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3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399" i="0" u="none" strike="noStrike" cap="none">
                <a:solidFill>
                  <a:srgbClr val="4A4A4B"/>
                </a:solidFill>
                <a:latin typeface="Comic Sans MS"/>
                <a:ea typeface="Comic Sans MS"/>
                <a:cs typeface="Comic Sans MS"/>
                <a:sym typeface="Comic Sans MS"/>
              </a:rPr>
              <a:t>Which might be the oldest?</a:t>
            </a:r>
            <a:endParaRPr sz="12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3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399" i="0" u="none" strike="noStrike" cap="none">
                <a:solidFill>
                  <a:srgbClr val="4A4A4B"/>
                </a:solidFill>
                <a:latin typeface="Comic Sans MS"/>
                <a:ea typeface="Comic Sans MS"/>
                <a:cs typeface="Comic Sans MS"/>
                <a:sym typeface="Comic Sans MS"/>
              </a:rPr>
              <a:t>How did you decide?</a:t>
            </a:r>
            <a:endParaRPr sz="12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r>
              <a:rPr lang="en-US" sz="3599" b="0" i="0" u="none" strike="noStrike" cap="none">
                <a:solidFill>
                  <a:srgbClr val="4A4A4B"/>
                </a:solidFill>
                <a:latin typeface="Arial"/>
                <a:ea typeface="Arial"/>
                <a:cs typeface="Arial"/>
                <a:sym typeface="Arial"/>
              </a:rPr>
              <a:t> </a:t>
            </a:r>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p:txBody>
      </p:sp>
      <p:sp>
        <p:nvSpPr>
          <p:cNvPr id="311" name="Google Shape;311;p14"/>
          <p:cNvSpPr/>
          <p:nvPr/>
        </p:nvSpPr>
        <p:spPr>
          <a:xfrm>
            <a:off x="10526992" y="565383"/>
            <a:ext cx="6732308" cy="4496219"/>
          </a:xfrm>
          <a:custGeom>
            <a:avLst/>
            <a:gdLst/>
            <a:ahLst/>
            <a:cxnLst/>
            <a:rect l="l" t="t" r="r" b="b"/>
            <a:pathLst>
              <a:path w="1217027" h="812800" extrusionOk="0">
                <a:moveTo>
                  <a:pt x="26449" y="0"/>
                </a:moveTo>
                <a:lnTo>
                  <a:pt x="1190578" y="0"/>
                </a:lnTo>
                <a:cubicBezTo>
                  <a:pt x="1205185" y="0"/>
                  <a:pt x="1217027" y="11842"/>
                  <a:pt x="1217027" y="26449"/>
                </a:cubicBezTo>
                <a:lnTo>
                  <a:pt x="1217027" y="786351"/>
                </a:lnTo>
                <a:cubicBezTo>
                  <a:pt x="1217027" y="800958"/>
                  <a:pt x="1205185" y="812800"/>
                  <a:pt x="1190578" y="812800"/>
                </a:cubicBezTo>
                <a:lnTo>
                  <a:pt x="26449" y="812800"/>
                </a:lnTo>
                <a:cubicBezTo>
                  <a:pt x="11842" y="812800"/>
                  <a:pt x="0" y="800958"/>
                  <a:pt x="0" y="786351"/>
                </a:cubicBezTo>
                <a:lnTo>
                  <a:pt x="0" y="26449"/>
                </a:lnTo>
                <a:cubicBezTo>
                  <a:pt x="0" y="11842"/>
                  <a:pt x="11842" y="0"/>
                  <a:pt x="26449" y="0"/>
                </a:cubicBezTo>
                <a:close/>
              </a:path>
            </a:pathLst>
          </a:cu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4"/>
          <p:cNvSpPr/>
          <p:nvPr/>
        </p:nvSpPr>
        <p:spPr>
          <a:xfrm>
            <a:off x="10526992" y="5518573"/>
            <a:ext cx="6732308" cy="4496219"/>
          </a:xfrm>
          <a:custGeom>
            <a:avLst/>
            <a:gdLst/>
            <a:ahLst/>
            <a:cxnLst/>
            <a:rect l="l" t="t" r="r" b="b"/>
            <a:pathLst>
              <a:path w="1217027" h="812800" extrusionOk="0">
                <a:moveTo>
                  <a:pt x="26449" y="0"/>
                </a:moveTo>
                <a:lnTo>
                  <a:pt x="1190578" y="0"/>
                </a:lnTo>
                <a:cubicBezTo>
                  <a:pt x="1205185" y="0"/>
                  <a:pt x="1217027" y="11842"/>
                  <a:pt x="1217027" y="26449"/>
                </a:cubicBezTo>
                <a:lnTo>
                  <a:pt x="1217027" y="786351"/>
                </a:lnTo>
                <a:cubicBezTo>
                  <a:pt x="1217027" y="800958"/>
                  <a:pt x="1205185" y="812800"/>
                  <a:pt x="1190578" y="812800"/>
                </a:cubicBezTo>
                <a:lnTo>
                  <a:pt x="26449" y="812800"/>
                </a:lnTo>
                <a:cubicBezTo>
                  <a:pt x="11842" y="812800"/>
                  <a:pt x="0" y="800958"/>
                  <a:pt x="0" y="786351"/>
                </a:cubicBezTo>
                <a:lnTo>
                  <a:pt x="0" y="26449"/>
                </a:lnTo>
                <a:cubicBezTo>
                  <a:pt x="0" y="11842"/>
                  <a:pt x="11842" y="0"/>
                  <a:pt x="26449" y="0"/>
                </a:cubicBezTo>
                <a:close/>
              </a:path>
            </a:pathLst>
          </a:cu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14"/>
          <p:cNvSpPr/>
          <p:nvPr/>
        </p:nvSpPr>
        <p:spPr>
          <a:xfrm>
            <a:off x="3333862" y="5518573"/>
            <a:ext cx="6732308" cy="4496219"/>
          </a:xfrm>
          <a:custGeom>
            <a:avLst/>
            <a:gdLst/>
            <a:ahLst/>
            <a:cxnLst/>
            <a:rect l="l" t="t" r="r" b="b"/>
            <a:pathLst>
              <a:path w="1217027" h="812800" extrusionOk="0">
                <a:moveTo>
                  <a:pt x="26449" y="0"/>
                </a:moveTo>
                <a:lnTo>
                  <a:pt x="1190578" y="0"/>
                </a:lnTo>
                <a:cubicBezTo>
                  <a:pt x="1205185" y="0"/>
                  <a:pt x="1217027" y="11842"/>
                  <a:pt x="1217027" y="26449"/>
                </a:cubicBezTo>
                <a:lnTo>
                  <a:pt x="1217027" y="786351"/>
                </a:lnTo>
                <a:cubicBezTo>
                  <a:pt x="1217027" y="800958"/>
                  <a:pt x="1205185" y="812800"/>
                  <a:pt x="1190578" y="812800"/>
                </a:cubicBezTo>
                <a:lnTo>
                  <a:pt x="26449" y="812800"/>
                </a:lnTo>
                <a:cubicBezTo>
                  <a:pt x="11842" y="812800"/>
                  <a:pt x="0" y="800958"/>
                  <a:pt x="0" y="786351"/>
                </a:cubicBezTo>
                <a:lnTo>
                  <a:pt x="0" y="26449"/>
                </a:lnTo>
                <a:cubicBezTo>
                  <a:pt x="0" y="11842"/>
                  <a:pt x="11842" y="0"/>
                  <a:pt x="26449" y="0"/>
                </a:cubicBezTo>
                <a:close/>
              </a:path>
            </a:pathLst>
          </a:cu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14"/>
          <p:cNvSpPr txBox="1"/>
          <p:nvPr/>
        </p:nvSpPr>
        <p:spPr>
          <a:xfrm>
            <a:off x="0" y="478322"/>
            <a:ext cx="8497800"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a:solidFill>
                  <a:srgbClr val="000000"/>
                </a:solidFill>
                <a:latin typeface="Comic Sans MS"/>
                <a:ea typeface="Comic Sans MS"/>
                <a:cs typeface="Comic Sans MS"/>
                <a:sym typeface="Comic Sans MS"/>
              </a:rPr>
              <a:t>Cliff Landforms</a:t>
            </a:r>
            <a:endParaRPr>
              <a:latin typeface="Comic Sans MS"/>
              <a:ea typeface="Comic Sans MS"/>
              <a:cs typeface="Comic Sans MS"/>
              <a:sym typeface="Comic Sans M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318"/>
        <p:cNvGrpSpPr/>
        <p:nvPr/>
      </p:nvGrpSpPr>
      <p:grpSpPr>
        <a:xfrm>
          <a:off x="0" y="0"/>
          <a:ext cx="0" cy="0"/>
          <a:chOff x="0" y="0"/>
          <a:chExt cx="0" cy="0"/>
        </a:xfrm>
      </p:grpSpPr>
      <p:sp>
        <p:nvSpPr>
          <p:cNvPr id="319" name="Google Shape;319;p15"/>
          <p:cNvSpPr/>
          <p:nvPr/>
        </p:nvSpPr>
        <p:spPr>
          <a:xfrm rot="8787170">
            <a:off x="-461356" y="-3296924"/>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320" name="Google Shape;320;p15"/>
          <p:cNvSpPr txBox="1"/>
          <p:nvPr/>
        </p:nvSpPr>
        <p:spPr>
          <a:xfrm>
            <a:off x="651690" y="1792665"/>
            <a:ext cx="11760600" cy="112833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399" i="0" u="none" strike="noStrike" cap="none">
                <a:solidFill>
                  <a:srgbClr val="4A4A4B"/>
                </a:solidFill>
                <a:latin typeface="Comic Sans MS"/>
                <a:ea typeface="Comic Sans MS"/>
                <a:cs typeface="Comic Sans MS"/>
                <a:sym typeface="Comic Sans MS"/>
              </a:rPr>
              <a:t>What’s the </a:t>
            </a:r>
            <a:r>
              <a:rPr lang="en-US" sz="3399" i="0" u="sng" strike="noStrike" cap="none">
                <a:solidFill>
                  <a:srgbClr val="4A4A4B"/>
                </a:solidFill>
                <a:latin typeface="Comic Sans MS"/>
                <a:ea typeface="Comic Sans MS"/>
                <a:cs typeface="Comic Sans MS"/>
                <a:sym typeface="Comic Sans MS"/>
              </a:rPr>
              <a:t>same</a:t>
            </a:r>
            <a:r>
              <a:rPr lang="en-US" sz="3399" i="0" u="none" strike="noStrike" cap="none">
                <a:solidFill>
                  <a:srgbClr val="4A4A4B"/>
                </a:solidFill>
                <a:latin typeface="Comic Sans MS"/>
                <a:ea typeface="Comic Sans MS"/>
                <a:cs typeface="Comic Sans MS"/>
                <a:sym typeface="Comic Sans MS"/>
              </a:rPr>
              <a:t> about these two places?</a:t>
            </a:r>
            <a:endParaRPr sz="12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3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399" i="0" u="none" strike="noStrike" cap="none">
                <a:solidFill>
                  <a:srgbClr val="4A4A4B"/>
                </a:solidFill>
                <a:latin typeface="Comic Sans MS"/>
                <a:ea typeface="Comic Sans MS"/>
                <a:cs typeface="Comic Sans MS"/>
                <a:sym typeface="Comic Sans MS"/>
              </a:rPr>
              <a:t>What’s </a:t>
            </a:r>
            <a:r>
              <a:rPr lang="en-US" sz="3399" i="0" u="sng" strike="noStrike" cap="none">
                <a:solidFill>
                  <a:srgbClr val="4A4A4B"/>
                </a:solidFill>
                <a:latin typeface="Comic Sans MS"/>
                <a:ea typeface="Comic Sans MS"/>
                <a:cs typeface="Comic Sans MS"/>
                <a:sym typeface="Comic Sans MS"/>
              </a:rPr>
              <a:t>different</a:t>
            </a:r>
            <a:r>
              <a:rPr lang="en-US" sz="3399" i="0" u="none" strike="noStrike" cap="none">
                <a:solidFill>
                  <a:srgbClr val="4A4A4B"/>
                </a:solidFill>
                <a:latin typeface="Comic Sans MS"/>
                <a:ea typeface="Comic Sans MS"/>
                <a:cs typeface="Comic Sans MS"/>
                <a:sym typeface="Comic Sans MS"/>
              </a:rPr>
              <a:t> about these two places?</a:t>
            </a:r>
            <a:endParaRPr sz="12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r>
              <a:rPr lang="en-US" sz="3599" b="0" i="0" u="none" strike="noStrike" cap="none">
                <a:solidFill>
                  <a:srgbClr val="4A4A4B"/>
                </a:solidFill>
                <a:latin typeface="Arial"/>
                <a:ea typeface="Arial"/>
                <a:cs typeface="Arial"/>
                <a:sym typeface="Arial"/>
              </a:rPr>
              <a:t> </a:t>
            </a:r>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p:txBody>
      </p:sp>
      <p:sp>
        <p:nvSpPr>
          <p:cNvPr id="321" name="Google Shape;321;p15"/>
          <p:cNvSpPr/>
          <p:nvPr/>
        </p:nvSpPr>
        <p:spPr>
          <a:xfrm>
            <a:off x="1463493" y="3917377"/>
            <a:ext cx="7348942" cy="5858357"/>
          </a:xfrm>
          <a:custGeom>
            <a:avLst/>
            <a:gdLst/>
            <a:ahLst/>
            <a:cxnLst/>
            <a:rect l="l" t="t" r="r" b="b"/>
            <a:pathLst>
              <a:path w="1019607" h="812800" extrusionOk="0">
                <a:moveTo>
                  <a:pt x="24230" y="0"/>
                </a:moveTo>
                <a:lnTo>
                  <a:pt x="995377" y="0"/>
                </a:lnTo>
                <a:cubicBezTo>
                  <a:pt x="1001803" y="0"/>
                  <a:pt x="1007966" y="2553"/>
                  <a:pt x="1012510" y="7097"/>
                </a:cubicBezTo>
                <a:cubicBezTo>
                  <a:pt x="1017054" y="11641"/>
                  <a:pt x="1019607" y="17804"/>
                  <a:pt x="1019607" y="24230"/>
                </a:cubicBezTo>
                <a:lnTo>
                  <a:pt x="1019607" y="788570"/>
                </a:lnTo>
                <a:cubicBezTo>
                  <a:pt x="1019607" y="794996"/>
                  <a:pt x="1017054" y="801159"/>
                  <a:pt x="1012510" y="805703"/>
                </a:cubicBezTo>
                <a:cubicBezTo>
                  <a:pt x="1007966" y="810247"/>
                  <a:pt x="1001803" y="812800"/>
                  <a:pt x="995377" y="812800"/>
                </a:cubicBezTo>
                <a:lnTo>
                  <a:pt x="24230" y="812800"/>
                </a:lnTo>
                <a:cubicBezTo>
                  <a:pt x="17804" y="812800"/>
                  <a:pt x="11641" y="810247"/>
                  <a:pt x="7097" y="805703"/>
                </a:cubicBezTo>
                <a:cubicBezTo>
                  <a:pt x="2553" y="801159"/>
                  <a:pt x="0" y="794996"/>
                  <a:pt x="0" y="788570"/>
                </a:cubicBezTo>
                <a:lnTo>
                  <a:pt x="0" y="24230"/>
                </a:lnTo>
                <a:cubicBezTo>
                  <a:pt x="0" y="17804"/>
                  <a:pt x="2553" y="11641"/>
                  <a:pt x="7097" y="7097"/>
                </a:cubicBezTo>
                <a:cubicBezTo>
                  <a:pt x="11641" y="2553"/>
                  <a:pt x="17804" y="0"/>
                  <a:pt x="24230" y="0"/>
                </a:cubicBezTo>
                <a:close/>
              </a:path>
            </a:pathLst>
          </a:cu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15"/>
          <p:cNvSpPr/>
          <p:nvPr/>
        </p:nvSpPr>
        <p:spPr>
          <a:xfrm>
            <a:off x="9144000" y="3917377"/>
            <a:ext cx="7348942" cy="5858357"/>
          </a:xfrm>
          <a:custGeom>
            <a:avLst/>
            <a:gdLst/>
            <a:ahLst/>
            <a:cxnLst/>
            <a:rect l="l" t="t" r="r" b="b"/>
            <a:pathLst>
              <a:path w="1019607" h="812800" extrusionOk="0">
                <a:moveTo>
                  <a:pt x="24230" y="0"/>
                </a:moveTo>
                <a:lnTo>
                  <a:pt x="995377" y="0"/>
                </a:lnTo>
                <a:cubicBezTo>
                  <a:pt x="1001803" y="0"/>
                  <a:pt x="1007966" y="2553"/>
                  <a:pt x="1012510" y="7097"/>
                </a:cubicBezTo>
                <a:cubicBezTo>
                  <a:pt x="1017054" y="11641"/>
                  <a:pt x="1019607" y="17804"/>
                  <a:pt x="1019607" y="24230"/>
                </a:cubicBezTo>
                <a:lnTo>
                  <a:pt x="1019607" y="788570"/>
                </a:lnTo>
                <a:cubicBezTo>
                  <a:pt x="1019607" y="794996"/>
                  <a:pt x="1017054" y="801159"/>
                  <a:pt x="1012510" y="805703"/>
                </a:cubicBezTo>
                <a:cubicBezTo>
                  <a:pt x="1007966" y="810247"/>
                  <a:pt x="1001803" y="812800"/>
                  <a:pt x="995377" y="812800"/>
                </a:cubicBezTo>
                <a:lnTo>
                  <a:pt x="24230" y="812800"/>
                </a:lnTo>
                <a:cubicBezTo>
                  <a:pt x="17804" y="812800"/>
                  <a:pt x="11641" y="810247"/>
                  <a:pt x="7097" y="805703"/>
                </a:cubicBezTo>
                <a:cubicBezTo>
                  <a:pt x="2553" y="801159"/>
                  <a:pt x="0" y="794996"/>
                  <a:pt x="0" y="788570"/>
                </a:cubicBezTo>
                <a:lnTo>
                  <a:pt x="0" y="24230"/>
                </a:lnTo>
                <a:cubicBezTo>
                  <a:pt x="0" y="17804"/>
                  <a:pt x="2553" y="11641"/>
                  <a:pt x="7097" y="7097"/>
                </a:cubicBezTo>
                <a:cubicBezTo>
                  <a:pt x="11641" y="2553"/>
                  <a:pt x="17804" y="0"/>
                  <a:pt x="24230" y="0"/>
                </a:cubicBezTo>
                <a:close/>
              </a:path>
            </a:pathLst>
          </a:cu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15"/>
          <p:cNvSpPr txBox="1"/>
          <p:nvPr/>
        </p:nvSpPr>
        <p:spPr>
          <a:xfrm>
            <a:off x="-231779" y="421047"/>
            <a:ext cx="17802300"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a:solidFill>
                  <a:srgbClr val="000000"/>
                </a:solidFill>
                <a:latin typeface="Comic Sans MS"/>
                <a:ea typeface="Comic Sans MS"/>
                <a:cs typeface="Comic Sans MS"/>
                <a:sym typeface="Comic Sans MS"/>
              </a:rPr>
              <a:t>Natural and Human-made Habitats</a:t>
            </a:r>
            <a:endParaRPr>
              <a:latin typeface="Comic Sans MS"/>
              <a:ea typeface="Comic Sans MS"/>
              <a:cs typeface="Comic Sans MS"/>
              <a:sym typeface="Comic Sans MS"/>
            </a:endParaRPr>
          </a:p>
        </p:txBody>
      </p:sp>
      <p:sp>
        <p:nvSpPr>
          <p:cNvPr id="324" name="Google Shape;324;p15"/>
          <p:cNvSpPr txBox="1"/>
          <p:nvPr/>
        </p:nvSpPr>
        <p:spPr>
          <a:xfrm>
            <a:off x="14357360" y="1464045"/>
            <a:ext cx="2559600" cy="769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5000" i="0" u="none" strike="noStrike" cap="none">
                <a:solidFill>
                  <a:srgbClr val="000000"/>
                </a:solidFill>
                <a:latin typeface="Comic Sans MS"/>
                <a:ea typeface="Comic Sans MS"/>
                <a:cs typeface="Comic Sans MS"/>
                <a:sym typeface="Comic Sans MS"/>
              </a:rPr>
              <a:t>Lesson 3</a:t>
            </a:r>
            <a:endParaRPr>
              <a:latin typeface="Comic Sans MS"/>
              <a:ea typeface="Comic Sans MS"/>
              <a:cs typeface="Comic Sans MS"/>
              <a:sym typeface="Comic Sans M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328"/>
        <p:cNvGrpSpPr/>
        <p:nvPr/>
      </p:nvGrpSpPr>
      <p:grpSpPr>
        <a:xfrm>
          <a:off x="0" y="0"/>
          <a:ext cx="0" cy="0"/>
          <a:chOff x="0" y="0"/>
          <a:chExt cx="0" cy="0"/>
        </a:xfrm>
      </p:grpSpPr>
      <p:sp>
        <p:nvSpPr>
          <p:cNvPr id="329" name="Google Shape;329;p16"/>
          <p:cNvSpPr/>
          <p:nvPr/>
        </p:nvSpPr>
        <p:spPr>
          <a:xfrm rot="8787170">
            <a:off x="-461356" y="-3296924"/>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330" name="Google Shape;330;p16"/>
          <p:cNvSpPr txBox="1"/>
          <p:nvPr/>
        </p:nvSpPr>
        <p:spPr>
          <a:xfrm>
            <a:off x="651690" y="1792665"/>
            <a:ext cx="11760600" cy="128346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399" i="0" u="none" strike="noStrike" cap="none">
                <a:solidFill>
                  <a:srgbClr val="4A4A4B"/>
                </a:solidFill>
                <a:latin typeface="Comic Sans MS"/>
                <a:ea typeface="Comic Sans MS"/>
                <a:cs typeface="Comic Sans MS"/>
                <a:sym typeface="Comic Sans MS"/>
              </a:rPr>
              <a:t>Which one is human made?</a:t>
            </a:r>
            <a:endParaRPr sz="12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3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399" i="0" u="none" strike="noStrike" cap="none">
                <a:solidFill>
                  <a:srgbClr val="4A4A4B"/>
                </a:solidFill>
                <a:latin typeface="Comic Sans MS"/>
                <a:ea typeface="Comic Sans MS"/>
                <a:cs typeface="Comic Sans MS"/>
                <a:sym typeface="Comic Sans MS"/>
              </a:rPr>
              <a:t>Why do you think it has been made?</a:t>
            </a:r>
            <a:endParaRPr sz="12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r>
              <a:rPr lang="en-US" sz="3599" b="0" i="0" u="none" strike="noStrike" cap="none">
                <a:solidFill>
                  <a:srgbClr val="4A4A4B"/>
                </a:solidFill>
                <a:latin typeface="Arial"/>
                <a:ea typeface="Arial"/>
                <a:cs typeface="Arial"/>
                <a:sym typeface="Arial"/>
              </a:rPr>
              <a:t> </a:t>
            </a:r>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p:txBody>
      </p:sp>
      <p:sp>
        <p:nvSpPr>
          <p:cNvPr id="331" name="Google Shape;331;p16"/>
          <p:cNvSpPr/>
          <p:nvPr/>
        </p:nvSpPr>
        <p:spPr>
          <a:xfrm>
            <a:off x="1463493" y="3917377"/>
            <a:ext cx="7348942" cy="5858357"/>
          </a:xfrm>
          <a:custGeom>
            <a:avLst/>
            <a:gdLst/>
            <a:ahLst/>
            <a:cxnLst/>
            <a:rect l="l" t="t" r="r" b="b"/>
            <a:pathLst>
              <a:path w="1019607" h="812800" extrusionOk="0">
                <a:moveTo>
                  <a:pt x="24230" y="0"/>
                </a:moveTo>
                <a:lnTo>
                  <a:pt x="995377" y="0"/>
                </a:lnTo>
                <a:cubicBezTo>
                  <a:pt x="1001803" y="0"/>
                  <a:pt x="1007966" y="2553"/>
                  <a:pt x="1012510" y="7097"/>
                </a:cubicBezTo>
                <a:cubicBezTo>
                  <a:pt x="1017054" y="11641"/>
                  <a:pt x="1019607" y="17804"/>
                  <a:pt x="1019607" y="24230"/>
                </a:cubicBezTo>
                <a:lnTo>
                  <a:pt x="1019607" y="788570"/>
                </a:lnTo>
                <a:cubicBezTo>
                  <a:pt x="1019607" y="794996"/>
                  <a:pt x="1017054" y="801159"/>
                  <a:pt x="1012510" y="805703"/>
                </a:cubicBezTo>
                <a:cubicBezTo>
                  <a:pt x="1007966" y="810247"/>
                  <a:pt x="1001803" y="812800"/>
                  <a:pt x="995377" y="812800"/>
                </a:cubicBezTo>
                <a:lnTo>
                  <a:pt x="24230" y="812800"/>
                </a:lnTo>
                <a:cubicBezTo>
                  <a:pt x="17804" y="812800"/>
                  <a:pt x="11641" y="810247"/>
                  <a:pt x="7097" y="805703"/>
                </a:cubicBezTo>
                <a:cubicBezTo>
                  <a:pt x="2553" y="801159"/>
                  <a:pt x="0" y="794996"/>
                  <a:pt x="0" y="788570"/>
                </a:cubicBezTo>
                <a:lnTo>
                  <a:pt x="0" y="24230"/>
                </a:lnTo>
                <a:cubicBezTo>
                  <a:pt x="0" y="17804"/>
                  <a:pt x="2553" y="11641"/>
                  <a:pt x="7097" y="7097"/>
                </a:cubicBezTo>
                <a:cubicBezTo>
                  <a:pt x="11641" y="2553"/>
                  <a:pt x="17804" y="0"/>
                  <a:pt x="24230" y="0"/>
                </a:cubicBezTo>
                <a:close/>
              </a:path>
            </a:pathLst>
          </a:cu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6"/>
          <p:cNvSpPr/>
          <p:nvPr/>
        </p:nvSpPr>
        <p:spPr>
          <a:xfrm>
            <a:off x="9144000" y="3917377"/>
            <a:ext cx="7348942" cy="5858357"/>
          </a:xfrm>
          <a:custGeom>
            <a:avLst/>
            <a:gdLst/>
            <a:ahLst/>
            <a:cxnLst/>
            <a:rect l="l" t="t" r="r" b="b"/>
            <a:pathLst>
              <a:path w="1019607" h="812800" extrusionOk="0">
                <a:moveTo>
                  <a:pt x="24230" y="0"/>
                </a:moveTo>
                <a:lnTo>
                  <a:pt x="995377" y="0"/>
                </a:lnTo>
                <a:cubicBezTo>
                  <a:pt x="1001803" y="0"/>
                  <a:pt x="1007966" y="2553"/>
                  <a:pt x="1012510" y="7097"/>
                </a:cubicBezTo>
                <a:cubicBezTo>
                  <a:pt x="1017054" y="11641"/>
                  <a:pt x="1019607" y="17804"/>
                  <a:pt x="1019607" y="24230"/>
                </a:cubicBezTo>
                <a:lnTo>
                  <a:pt x="1019607" y="788570"/>
                </a:lnTo>
                <a:cubicBezTo>
                  <a:pt x="1019607" y="794996"/>
                  <a:pt x="1017054" y="801159"/>
                  <a:pt x="1012510" y="805703"/>
                </a:cubicBezTo>
                <a:cubicBezTo>
                  <a:pt x="1007966" y="810247"/>
                  <a:pt x="1001803" y="812800"/>
                  <a:pt x="995377" y="812800"/>
                </a:cubicBezTo>
                <a:lnTo>
                  <a:pt x="24230" y="812800"/>
                </a:lnTo>
                <a:cubicBezTo>
                  <a:pt x="17804" y="812800"/>
                  <a:pt x="11641" y="810247"/>
                  <a:pt x="7097" y="805703"/>
                </a:cubicBezTo>
                <a:cubicBezTo>
                  <a:pt x="2553" y="801159"/>
                  <a:pt x="0" y="794996"/>
                  <a:pt x="0" y="788570"/>
                </a:cubicBezTo>
                <a:lnTo>
                  <a:pt x="0" y="24230"/>
                </a:lnTo>
                <a:cubicBezTo>
                  <a:pt x="0" y="17804"/>
                  <a:pt x="2553" y="11641"/>
                  <a:pt x="7097" y="7097"/>
                </a:cubicBezTo>
                <a:cubicBezTo>
                  <a:pt x="11641" y="2553"/>
                  <a:pt x="17804" y="0"/>
                  <a:pt x="24230" y="0"/>
                </a:cubicBezTo>
                <a:close/>
              </a:path>
            </a:pathLst>
          </a:cu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6"/>
          <p:cNvSpPr txBox="1"/>
          <p:nvPr/>
        </p:nvSpPr>
        <p:spPr>
          <a:xfrm>
            <a:off x="-231779" y="421047"/>
            <a:ext cx="17802300"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a:solidFill>
                  <a:srgbClr val="000000"/>
                </a:solidFill>
                <a:latin typeface="Comic Sans MS"/>
                <a:ea typeface="Comic Sans MS"/>
                <a:cs typeface="Comic Sans MS"/>
                <a:sym typeface="Comic Sans MS"/>
              </a:rPr>
              <a:t>Natural and Human-made Habitats</a:t>
            </a:r>
            <a:endParaRPr>
              <a:latin typeface="Comic Sans MS"/>
              <a:ea typeface="Comic Sans MS"/>
              <a:cs typeface="Comic Sans MS"/>
              <a:sym typeface="Comic Sans M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337"/>
        <p:cNvGrpSpPr/>
        <p:nvPr/>
      </p:nvGrpSpPr>
      <p:grpSpPr>
        <a:xfrm>
          <a:off x="0" y="0"/>
          <a:ext cx="0" cy="0"/>
          <a:chOff x="0" y="0"/>
          <a:chExt cx="0" cy="0"/>
        </a:xfrm>
      </p:grpSpPr>
      <p:graphicFrame>
        <p:nvGraphicFramePr>
          <p:cNvPr id="338" name="Google Shape;338;p17"/>
          <p:cNvGraphicFramePr/>
          <p:nvPr/>
        </p:nvGraphicFramePr>
        <p:xfrm>
          <a:off x="567631" y="2651504"/>
          <a:ext cx="3000000" cy="3000000"/>
        </p:xfrm>
        <a:graphic>
          <a:graphicData uri="http://schemas.openxmlformats.org/drawingml/2006/table">
            <a:tbl>
              <a:tblPr>
                <a:noFill/>
                <a:tableStyleId>{0BEAFE13-D397-46A3-90BD-C147DD771EDC}</a:tableStyleId>
              </a:tblPr>
              <a:tblGrid>
                <a:gridCol w="7908000">
                  <a:extLst>
                    <a:ext uri="{9D8B030D-6E8A-4147-A177-3AD203B41FA5}">
                      <a16:colId xmlns:a16="http://schemas.microsoft.com/office/drawing/2014/main" val="20000"/>
                    </a:ext>
                  </a:extLst>
                </a:gridCol>
                <a:gridCol w="8295350">
                  <a:extLst>
                    <a:ext uri="{9D8B030D-6E8A-4147-A177-3AD203B41FA5}">
                      <a16:colId xmlns:a16="http://schemas.microsoft.com/office/drawing/2014/main" val="20001"/>
                    </a:ext>
                  </a:extLst>
                </a:gridCol>
              </a:tblGrid>
              <a:tr h="2690900">
                <a:tc>
                  <a:txBody>
                    <a:bodyPr/>
                    <a:lstStyle/>
                    <a:p>
                      <a:pPr marL="0" marR="0" lvl="0" indent="0" algn="ctr" rtl="0">
                        <a:lnSpc>
                          <a:spcPct val="203545"/>
                        </a:lnSpc>
                        <a:spcBef>
                          <a:spcPts val="0"/>
                        </a:spcBef>
                        <a:spcAft>
                          <a:spcPts val="0"/>
                        </a:spcAft>
                        <a:buNone/>
                      </a:pPr>
                      <a:endParaRPr sz="1100" u="none" strike="noStrike" cap="none"/>
                    </a:p>
                  </a:txBody>
                  <a:tcPr marL="190500" marR="190500" marT="190500" marB="190500"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marR="0" lvl="0" indent="0" algn="ctr" rtl="0">
                        <a:lnSpc>
                          <a:spcPct val="203545"/>
                        </a:lnSpc>
                        <a:spcBef>
                          <a:spcPts val="0"/>
                        </a:spcBef>
                        <a:spcAft>
                          <a:spcPts val="0"/>
                        </a:spcAft>
                        <a:buNone/>
                      </a:pPr>
                      <a:endParaRPr sz="1100" u="none" strike="noStrike" cap="none"/>
                    </a:p>
                  </a:txBody>
                  <a:tcPr marL="190500" marR="190500" marT="190500" marB="190500"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4439225">
                <a:tc>
                  <a:txBody>
                    <a:bodyPr/>
                    <a:lstStyle/>
                    <a:p>
                      <a:pPr marL="0" marR="0" lvl="0" indent="0" algn="ctr" rtl="0">
                        <a:lnSpc>
                          <a:spcPct val="203545"/>
                        </a:lnSpc>
                        <a:spcBef>
                          <a:spcPts val="0"/>
                        </a:spcBef>
                        <a:spcAft>
                          <a:spcPts val="0"/>
                        </a:spcAft>
                        <a:buNone/>
                      </a:pPr>
                      <a:endParaRPr sz="1100" u="none" strike="noStrike" cap="none"/>
                    </a:p>
                  </a:txBody>
                  <a:tcPr marL="190500" marR="190500" marT="190500" marB="190500"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marR="0" lvl="0" indent="0" algn="ctr" rtl="0">
                        <a:lnSpc>
                          <a:spcPct val="203545"/>
                        </a:lnSpc>
                        <a:spcBef>
                          <a:spcPts val="0"/>
                        </a:spcBef>
                        <a:spcAft>
                          <a:spcPts val="0"/>
                        </a:spcAft>
                        <a:buNone/>
                      </a:pPr>
                      <a:endParaRPr sz="1100" u="none" strike="noStrike" cap="none"/>
                    </a:p>
                  </a:txBody>
                  <a:tcPr marL="190500" marR="190500" marT="190500" marB="190500"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339" name="Google Shape;339;p17"/>
          <p:cNvSpPr/>
          <p:nvPr/>
        </p:nvSpPr>
        <p:spPr>
          <a:xfrm rot="8787170">
            <a:off x="-396949" y="-3393534"/>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340" name="Google Shape;340;p17"/>
          <p:cNvSpPr txBox="1"/>
          <p:nvPr/>
        </p:nvSpPr>
        <p:spPr>
          <a:xfrm>
            <a:off x="567631" y="1736866"/>
            <a:ext cx="16691700" cy="136965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399" i="0" u="sng" strike="noStrike" cap="none">
                <a:solidFill>
                  <a:srgbClr val="4A4A4B"/>
                </a:solidFill>
                <a:latin typeface="Comic Sans MS"/>
                <a:ea typeface="Comic Sans MS"/>
                <a:cs typeface="Comic Sans MS"/>
                <a:sym typeface="Comic Sans MS"/>
              </a:rPr>
              <a:t>Activity 1</a:t>
            </a:r>
            <a:r>
              <a:rPr lang="en-US" sz="3399" i="0" u="none" strike="noStrike" cap="none">
                <a:solidFill>
                  <a:srgbClr val="4A4A4B"/>
                </a:solidFill>
                <a:latin typeface="Comic Sans MS"/>
                <a:ea typeface="Comic Sans MS"/>
                <a:cs typeface="Comic Sans MS"/>
                <a:sym typeface="Comic Sans MS"/>
              </a:rPr>
              <a:t>  Together we are going to compare both types of rockpool.</a:t>
            </a:r>
            <a:endParaRPr sz="12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r>
              <a:rPr lang="en-US" sz="3599" b="0" i="0" u="none" strike="noStrike" cap="none">
                <a:solidFill>
                  <a:srgbClr val="4A4A4B"/>
                </a:solidFill>
                <a:latin typeface="Arial"/>
                <a:ea typeface="Arial"/>
                <a:cs typeface="Arial"/>
                <a:sym typeface="Arial"/>
              </a:rPr>
              <a:t> </a:t>
            </a:r>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p:txBody>
      </p:sp>
      <p:sp>
        <p:nvSpPr>
          <p:cNvPr id="341" name="Google Shape;341;p17"/>
          <p:cNvSpPr/>
          <p:nvPr/>
        </p:nvSpPr>
        <p:spPr>
          <a:xfrm>
            <a:off x="5113476" y="2651504"/>
            <a:ext cx="3363059" cy="2680930"/>
          </a:xfrm>
          <a:custGeom>
            <a:avLst/>
            <a:gdLst/>
            <a:ahLst/>
            <a:cxnLst/>
            <a:rect l="l" t="t" r="r" b="b"/>
            <a:pathLst>
              <a:path w="1019607" h="812800" extrusionOk="0">
                <a:moveTo>
                  <a:pt x="52947" y="0"/>
                </a:moveTo>
                <a:lnTo>
                  <a:pt x="966660" y="0"/>
                </a:lnTo>
                <a:cubicBezTo>
                  <a:pt x="995901" y="0"/>
                  <a:pt x="1019607" y="23705"/>
                  <a:pt x="1019607" y="52947"/>
                </a:cubicBezTo>
                <a:lnTo>
                  <a:pt x="1019607" y="759853"/>
                </a:lnTo>
                <a:cubicBezTo>
                  <a:pt x="1019607" y="773895"/>
                  <a:pt x="1014028" y="787363"/>
                  <a:pt x="1004099" y="797292"/>
                </a:cubicBezTo>
                <a:cubicBezTo>
                  <a:pt x="994169" y="807222"/>
                  <a:pt x="980702" y="812800"/>
                  <a:pt x="966660" y="812800"/>
                </a:cubicBezTo>
                <a:lnTo>
                  <a:pt x="52947" y="812800"/>
                </a:lnTo>
                <a:cubicBezTo>
                  <a:pt x="38905" y="812800"/>
                  <a:pt x="25437" y="807222"/>
                  <a:pt x="15508" y="797292"/>
                </a:cubicBezTo>
                <a:cubicBezTo>
                  <a:pt x="5578" y="787363"/>
                  <a:pt x="0" y="773895"/>
                  <a:pt x="0" y="759853"/>
                </a:cubicBezTo>
                <a:lnTo>
                  <a:pt x="0" y="52947"/>
                </a:lnTo>
                <a:cubicBezTo>
                  <a:pt x="0" y="38905"/>
                  <a:pt x="5578" y="25437"/>
                  <a:pt x="15508" y="15508"/>
                </a:cubicBezTo>
                <a:cubicBezTo>
                  <a:pt x="25437" y="5578"/>
                  <a:pt x="38905" y="0"/>
                  <a:pt x="52947" y="0"/>
                </a:cubicBezTo>
                <a:close/>
              </a:path>
            </a:pathLst>
          </a:cu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7"/>
          <p:cNvSpPr/>
          <p:nvPr/>
        </p:nvSpPr>
        <p:spPr>
          <a:xfrm>
            <a:off x="13407906" y="2651504"/>
            <a:ext cx="3363059" cy="2680930"/>
          </a:xfrm>
          <a:custGeom>
            <a:avLst/>
            <a:gdLst/>
            <a:ahLst/>
            <a:cxnLst/>
            <a:rect l="l" t="t" r="r" b="b"/>
            <a:pathLst>
              <a:path w="1019607" h="812800" extrusionOk="0">
                <a:moveTo>
                  <a:pt x="52947" y="0"/>
                </a:moveTo>
                <a:lnTo>
                  <a:pt x="966660" y="0"/>
                </a:lnTo>
                <a:cubicBezTo>
                  <a:pt x="995901" y="0"/>
                  <a:pt x="1019607" y="23705"/>
                  <a:pt x="1019607" y="52947"/>
                </a:cubicBezTo>
                <a:lnTo>
                  <a:pt x="1019607" y="759853"/>
                </a:lnTo>
                <a:cubicBezTo>
                  <a:pt x="1019607" y="773895"/>
                  <a:pt x="1014028" y="787363"/>
                  <a:pt x="1004099" y="797292"/>
                </a:cubicBezTo>
                <a:cubicBezTo>
                  <a:pt x="994169" y="807222"/>
                  <a:pt x="980702" y="812800"/>
                  <a:pt x="966660" y="812800"/>
                </a:cubicBezTo>
                <a:lnTo>
                  <a:pt x="52947" y="812800"/>
                </a:lnTo>
                <a:cubicBezTo>
                  <a:pt x="38905" y="812800"/>
                  <a:pt x="25437" y="807222"/>
                  <a:pt x="15508" y="797292"/>
                </a:cubicBezTo>
                <a:cubicBezTo>
                  <a:pt x="5578" y="787363"/>
                  <a:pt x="0" y="773895"/>
                  <a:pt x="0" y="759853"/>
                </a:cubicBezTo>
                <a:lnTo>
                  <a:pt x="0" y="52947"/>
                </a:lnTo>
                <a:cubicBezTo>
                  <a:pt x="0" y="38905"/>
                  <a:pt x="5578" y="25437"/>
                  <a:pt x="15508" y="15508"/>
                </a:cubicBezTo>
                <a:cubicBezTo>
                  <a:pt x="25437" y="5578"/>
                  <a:pt x="38905" y="0"/>
                  <a:pt x="52947" y="0"/>
                </a:cubicBezTo>
                <a:close/>
              </a:path>
            </a:pathLst>
          </a:cu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7"/>
          <p:cNvSpPr txBox="1"/>
          <p:nvPr/>
        </p:nvSpPr>
        <p:spPr>
          <a:xfrm>
            <a:off x="-231779" y="421047"/>
            <a:ext cx="17802300"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a:solidFill>
                  <a:srgbClr val="000000"/>
                </a:solidFill>
                <a:latin typeface="Comic Sans MS"/>
                <a:ea typeface="Comic Sans MS"/>
                <a:cs typeface="Comic Sans MS"/>
                <a:sym typeface="Comic Sans MS"/>
              </a:rPr>
              <a:t>Natural and Human-made Habitats</a:t>
            </a:r>
            <a:endParaRPr>
              <a:latin typeface="Comic Sans MS"/>
              <a:ea typeface="Comic Sans MS"/>
              <a:cs typeface="Comic Sans MS"/>
              <a:sym typeface="Comic Sans MS"/>
            </a:endParaRPr>
          </a:p>
        </p:txBody>
      </p:sp>
      <p:sp>
        <p:nvSpPr>
          <p:cNvPr id="344" name="Google Shape;344;p17"/>
          <p:cNvSpPr txBox="1"/>
          <p:nvPr/>
        </p:nvSpPr>
        <p:spPr>
          <a:xfrm>
            <a:off x="2339113" y="3651923"/>
            <a:ext cx="1630200" cy="554100"/>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3599" i="0" u="none" strike="noStrike" cap="none">
                <a:solidFill>
                  <a:srgbClr val="000000"/>
                </a:solidFill>
                <a:latin typeface="Comic Sans MS"/>
                <a:ea typeface="Comic Sans MS"/>
                <a:cs typeface="Comic Sans MS"/>
                <a:sym typeface="Comic Sans MS"/>
              </a:rPr>
              <a:t>Natural</a:t>
            </a:r>
            <a:endParaRPr>
              <a:latin typeface="Comic Sans MS"/>
              <a:ea typeface="Comic Sans MS"/>
              <a:cs typeface="Comic Sans MS"/>
              <a:sym typeface="Comic Sans MS"/>
            </a:endParaRPr>
          </a:p>
        </p:txBody>
      </p:sp>
      <p:sp>
        <p:nvSpPr>
          <p:cNvPr id="345" name="Google Shape;345;p17"/>
          <p:cNvSpPr txBox="1"/>
          <p:nvPr/>
        </p:nvSpPr>
        <p:spPr>
          <a:xfrm>
            <a:off x="9838641" y="3651923"/>
            <a:ext cx="2715600" cy="554100"/>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3599" i="0" u="none" strike="noStrike" cap="none">
                <a:solidFill>
                  <a:srgbClr val="000000"/>
                </a:solidFill>
                <a:latin typeface="Comic Sans MS"/>
                <a:ea typeface="Comic Sans MS"/>
                <a:cs typeface="Comic Sans MS"/>
                <a:sym typeface="Comic Sans MS"/>
              </a:rPr>
              <a:t>Human-made</a:t>
            </a:r>
            <a:endParaRPr>
              <a:latin typeface="Comic Sans MS"/>
              <a:ea typeface="Comic Sans MS"/>
              <a:cs typeface="Comic Sans MS"/>
              <a:sym typeface="Comic Sans MS"/>
            </a:endParaRPr>
          </a:p>
        </p:txBody>
      </p:sp>
      <p:sp>
        <p:nvSpPr>
          <p:cNvPr id="346" name="Google Shape;346;p17"/>
          <p:cNvSpPr txBox="1"/>
          <p:nvPr/>
        </p:nvSpPr>
        <p:spPr>
          <a:xfrm>
            <a:off x="714450" y="5342400"/>
            <a:ext cx="7522200" cy="12558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399" i="0" u="none" strike="noStrike" cap="none">
                <a:solidFill>
                  <a:srgbClr val="4A4A4B"/>
                </a:solidFill>
                <a:latin typeface="Comic Sans MS"/>
                <a:ea typeface="Comic Sans MS"/>
                <a:cs typeface="Comic Sans MS"/>
                <a:sym typeface="Comic Sans MS"/>
              </a:rPr>
              <a:t>e.g. formed by waves, weather and time</a:t>
            </a:r>
            <a:endParaRPr sz="1200">
              <a:latin typeface="Comic Sans MS"/>
              <a:ea typeface="Comic Sans MS"/>
              <a:cs typeface="Comic Sans MS"/>
              <a:sym typeface="Comic Sans MS"/>
            </a:endParaRPr>
          </a:p>
        </p:txBody>
      </p:sp>
      <p:sp>
        <p:nvSpPr>
          <p:cNvPr id="347" name="Google Shape;347;p17"/>
          <p:cNvSpPr txBox="1"/>
          <p:nvPr/>
        </p:nvSpPr>
        <p:spPr>
          <a:xfrm>
            <a:off x="8669300" y="5342400"/>
            <a:ext cx="7926600" cy="12558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399" i="0" u="none" strike="noStrike" cap="none">
                <a:solidFill>
                  <a:srgbClr val="4A4A4B"/>
                </a:solidFill>
                <a:latin typeface="Comic Sans MS"/>
                <a:ea typeface="Comic Sans MS"/>
                <a:cs typeface="Comic Sans MS"/>
                <a:sym typeface="Comic Sans MS"/>
              </a:rPr>
              <a:t>e.g. creatures must adapt to new conditions</a:t>
            </a:r>
            <a:endParaRPr sz="1200">
              <a:latin typeface="Comic Sans MS"/>
              <a:ea typeface="Comic Sans MS"/>
              <a:cs typeface="Comic Sans MS"/>
              <a:sym typeface="Comic Sans M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351"/>
        <p:cNvGrpSpPr/>
        <p:nvPr/>
      </p:nvGrpSpPr>
      <p:grpSpPr>
        <a:xfrm>
          <a:off x="0" y="0"/>
          <a:ext cx="0" cy="0"/>
          <a:chOff x="0" y="0"/>
          <a:chExt cx="0" cy="0"/>
        </a:xfrm>
      </p:grpSpPr>
      <p:sp>
        <p:nvSpPr>
          <p:cNvPr id="352" name="Google Shape;352;p18"/>
          <p:cNvSpPr/>
          <p:nvPr/>
        </p:nvSpPr>
        <p:spPr>
          <a:xfrm rot="8787170">
            <a:off x="-836805" y="-2926585"/>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353" name="Google Shape;353;p18"/>
          <p:cNvSpPr txBox="1"/>
          <p:nvPr/>
        </p:nvSpPr>
        <p:spPr>
          <a:xfrm>
            <a:off x="-2711439" y="404945"/>
            <a:ext cx="17802300"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a:solidFill>
                  <a:srgbClr val="000000"/>
                </a:solidFill>
                <a:latin typeface="Comic Sans MS"/>
                <a:ea typeface="Comic Sans MS"/>
                <a:cs typeface="Comic Sans MS"/>
                <a:sym typeface="Comic Sans MS"/>
              </a:rPr>
              <a:t>Concrete Coast Project</a:t>
            </a:r>
            <a:endParaRPr>
              <a:latin typeface="Comic Sans MS"/>
              <a:ea typeface="Comic Sans MS"/>
              <a:cs typeface="Comic Sans MS"/>
              <a:sym typeface="Comic Sans MS"/>
            </a:endParaRPr>
          </a:p>
        </p:txBody>
      </p:sp>
      <p:sp>
        <p:nvSpPr>
          <p:cNvPr id="354" name="Google Shape;354;p18"/>
          <p:cNvSpPr txBox="1"/>
          <p:nvPr/>
        </p:nvSpPr>
        <p:spPr>
          <a:xfrm>
            <a:off x="354237" y="1797744"/>
            <a:ext cx="17515200" cy="44322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The Concrete Coast project works along the Yorkshire coastline to make existing concrete sea defences better for wildlife. Scientists and engineers add special tiles and panels to sea walls and harbour walls. These tiles have holes, grooves, and pools that copy natural rock pools. Creatures like barnacles, limpets, mussels, periwinkles, shore crabs and seaweed can now live on the concrete walls, just like they would on natural rocks. </a:t>
            </a:r>
            <a:endParaRPr>
              <a:latin typeface="Comic Sans MS"/>
              <a:ea typeface="Comic Sans MS"/>
              <a:cs typeface="Comic Sans MS"/>
              <a:sym typeface="Comic Sans MS"/>
            </a:endParaRPr>
          </a:p>
        </p:txBody>
      </p:sp>
      <p:sp>
        <p:nvSpPr>
          <p:cNvPr id="355" name="Google Shape;355;p18"/>
          <p:cNvSpPr/>
          <p:nvPr/>
        </p:nvSpPr>
        <p:spPr>
          <a:xfrm>
            <a:off x="11457673" y="6251958"/>
            <a:ext cx="3633042" cy="3006342"/>
          </a:xfrm>
          <a:custGeom>
            <a:avLst/>
            <a:gdLst/>
            <a:ahLst/>
            <a:cxnLst/>
            <a:rect l="l" t="t" r="r" b="b"/>
            <a:pathLst>
              <a:path w="3633042" h="3006342" extrusionOk="0">
                <a:moveTo>
                  <a:pt x="0" y="0"/>
                </a:moveTo>
                <a:lnTo>
                  <a:pt x="3633042" y="0"/>
                </a:lnTo>
                <a:lnTo>
                  <a:pt x="3633042" y="3006342"/>
                </a:lnTo>
                <a:lnTo>
                  <a:pt x="0" y="3006342"/>
                </a:lnTo>
                <a:lnTo>
                  <a:pt x="0" y="0"/>
                </a:lnTo>
                <a:close/>
              </a:path>
            </a:pathLst>
          </a:cu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356" name="Google Shape;356;p18"/>
          <p:cNvSpPr/>
          <p:nvPr/>
        </p:nvSpPr>
        <p:spPr>
          <a:xfrm rot="1013068">
            <a:off x="12712315" y="5131459"/>
            <a:ext cx="6316554" cy="4430343"/>
          </a:xfrm>
          <a:custGeom>
            <a:avLst/>
            <a:gdLst/>
            <a:ahLst/>
            <a:cxnLst/>
            <a:rect l="l" t="t" r="r" b="b"/>
            <a:pathLst>
              <a:path w="6316554" h="4430343" extrusionOk="0">
                <a:moveTo>
                  <a:pt x="0" y="0"/>
                </a:moveTo>
                <a:lnTo>
                  <a:pt x="6316554" y="0"/>
                </a:lnTo>
                <a:lnTo>
                  <a:pt x="6316554" y="4430343"/>
                </a:lnTo>
                <a:lnTo>
                  <a:pt x="0" y="4430343"/>
                </a:lnTo>
                <a:lnTo>
                  <a:pt x="0" y="0"/>
                </a:lnTo>
                <a:close/>
              </a:path>
            </a:pathLst>
          </a:custGeom>
          <a:blipFill rotWithShape="1">
            <a:blip r:embed="rId5" cstate="email">
              <a:alphaModFix amt="68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357" name="Google Shape;357;p18"/>
          <p:cNvSpPr/>
          <p:nvPr/>
        </p:nvSpPr>
        <p:spPr>
          <a:xfrm rot="548678">
            <a:off x="13775697" y="7535132"/>
            <a:ext cx="3738943" cy="1888166"/>
          </a:xfrm>
          <a:custGeom>
            <a:avLst/>
            <a:gdLst/>
            <a:ahLst/>
            <a:cxnLst/>
            <a:rect l="l" t="t" r="r" b="b"/>
            <a:pathLst>
              <a:path w="3738943" h="1888166" extrusionOk="0">
                <a:moveTo>
                  <a:pt x="0" y="0"/>
                </a:moveTo>
                <a:lnTo>
                  <a:pt x="3738942" y="0"/>
                </a:lnTo>
                <a:lnTo>
                  <a:pt x="3738942" y="1888166"/>
                </a:lnTo>
                <a:lnTo>
                  <a:pt x="0" y="1888166"/>
                </a:lnTo>
                <a:lnTo>
                  <a:pt x="0" y="0"/>
                </a:lnTo>
                <a:close/>
              </a:path>
            </a:pathLst>
          </a:cu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grpSp>
        <p:nvGrpSpPr>
          <p:cNvPr id="358" name="Google Shape;358;p18"/>
          <p:cNvGrpSpPr/>
          <p:nvPr/>
        </p:nvGrpSpPr>
        <p:grpSpPr>
          <a:xfrm>
            <a:off x="14267031" y="469104"/>
            <a:ext cx="3373891" cy="869693"/>
            <a:chOff x="-84600" y="59967"/>
            <a:chExt cx="4498522" cy="1159591"/>
          </a:xfrm>
        </p:grpSpPr>
        <p:sp>
          <p:nvSpPr>
            <p:cNvPr id="359" name="Google Shape;359;p18"/>
            <p:cNvSpPr/>
            <p:nvPr/>
          </p:nvSpPr>
          <p:spPr>
            <a:xfrm>
              <a:off x="-84600" y="59967"/>
              <a:ext cx="1098260" cy="1159591"/>
            </a:xfrm>
            <a:custGeom>
              <a:avLst/>
              <a:gdLst/>
              <a:ahLst/>
              <a:cxnLst/>
              <a:rect l="l" t="t" r="r" b="b"/>
              <a:pathLst>
                <a:path w="1098260" h="1159591" extrusionOk="0">
                  <a:moveTo>
                    <a:pt x="0" y="0"/>
                  </a:moveTo>
                  <a:lnTo>
                    <a:pt x="1098260" y="0"/>
                  </a:lnTo>
                  <a:lnTo>
                    <a:pt x="1098260" y="1159591"/>
                  </a:lnTo>
                  <a:lnTo>
                    <a:pt x="0" y="1159591"/>
                  </a:lnTo>
                  <a:lnTo>
                    <a:pt x="0" y="0"/>
                  </a:lnTo>
                  <a:close/>
                </a:path>
              </a:pathLst>
            </a:cu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360" name="Google Shape;360;p18"/>
            <p:cNvSpPr txBox="1"/>
            <p:nvPr/>
          </p:nvSpPr>
          <p:spPr>
            <a:xfrm>
              <a:off x="1013722" y="353252"/>
              <a:ext cx="3400200" cy="5730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792" i="0" u="none" strike="noStrike" cap="none">
                  <a:solidFill>
                    <a:srgbClr val="000000"/>
                  </a:solidFill>
                  <a:latin typeface="Comic Sans MS"/>
                  <a:ea typeface="Comic Sans MS"/>
                  <a:cs typeface="Comic Sans MS"/>
                  <a:sym typeface="Comic Sans MS"/>
                </a:rPr>
                <a:t>read together</a:t>
              </a:r>
              <a:endParaRPr>
                <a:latin typeface="Comic Sans MS"/>
                <a:ea typeface="Comic Sans MS"/>
                <a:cs typeface="Comic Sans MS"/>
                <a:sym typeface="Comic Sans MS"/>
              </a:endParaRPr>
            </a:p>
          </p:txBody>
        </p:sp>
      </p:grpSp>
      <p:grpSp>
        <p:nvGrpSpPr>
          <p:cNvPr id="361" name="Google Shape;361;p18"/>
          <p:cNvGrpSpPr/>
          <p:nvPr/>
        </p:nvGrpSpPr>
        <p:grpSpPr>
          <a:xfrm>
            <a:off x="900081" y="7371714"/>
            <a:ext cx="8997210" cy="2459234"/>
            <a:chOff x="0" y="0"/>
            <a:chExt cx="11996280" cy="3278978"/>
          </a:xfrm>
        </p:grpSpPr>
        <p:sp>
          <p:nvSpPr>
            <p:cNvPr id="362" name="Google Shape;362;p18"/>
            <p:cNvSpPr/>
            <p:nvPr/>
          </p:nvSpPr>
          <p:spPr>
            <a:xfrm>
              <a:off x="9249242" y="1904995"/>
              <a:ext cx="2747038" cy="1220906"/>
            </a:xfrm>
            <a:custGeom>
              <a:avLst/>
              <a:gdLst/>
              <a:ahLst/>
              <a:cxnLst/>
              <a:rect l="l" t="t" r="r" b="b"/>
              <a:pathLst>
                <a:path w="2747038" h="1220906" extrusionOk="0">
                  <a:moveTo>
                    <a:pt x="0" y="0"/>
                  </a:moveTo>
                  <a:lnTo>
                    <a:pt x="2747038" y="0"/>
                  </a:lnTo>
                  <a:lnTo>
                    <a:pt x="2747038" y="1220906"/>
                  </a:lnTo>
                  <a:lnTo>
                    <a:pt x="0" y="1220906"/>
                  </a:lnTo>
                  <a:lnTo>
                    <a:pt x="0" y="0"/>
                  </a:lnTo>
                  <a:close/>
                </a:path>
              </a:pathLst>
            </a:custGeom>
            <a:blipFill rotWithShape="1">
              <a:blip r:embed="rId8"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363" name="Google Shape;363;p18"/>
            <p:cNvSpPr/>
            <p:nvPr/>
          </p:nvSpPr>
          <p:spPr>
            <a:xfrm>
              <a:off x="5538155" y="1751918"/>
              <a:ext cx="3676256" cy="1527060"/>
            </a:xfrm>
            <a:custGeom>
              <a:avLst/>
              <a:gdLst/>
              <a:ahLst/>
              <a:cxnLst/>
              <a:rect l="l" t="t" r="r" b="b"/>
              <a:pathLst>
                <a:path w="3676256" h="1527060" extrusionOk="0">
                  <a:moveTo>
                    <a:pt x="0" y="0"/>
                  </a:moveTo>
                  <a:lnTo>
                    <a:pt x="3676256" y="0"/>
                  </a:lnTo>
                  <a:lnTo>
                    <a:pt x="3676256" y="1527060"/>
                  </a:lnTo>
                  <a:lnTo>
                    <a:pt x="0" y="1527060"/>
                  </a:lnTo>
                  <a:lnTo>
                    <a:pt x="0" y="0"/>
                  </a:lnTo>
                  <a:close/>
                </a:path>
              </a:pathLst>
            </a:custGeom>
            <a:blipFill rotWithShape="1">
              <a:blip r:embed="rId9"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364" name="Google Shape;364;p18"/>
            <p:cNvSpPr/>
            <p:nvPr/>
          </p:nvSpPr>
          <p:spPr>
            <a:xfrm>
              <a:off x="1723146" y="2078848"/>
              <a:ext cx="3782479" cy="1047053"/>
            </a:xfrm>
            <a:custGeom>
              <a:avLst/>
              <a:gdLst/>
              <a:ahLst/>
              <a:cxnLst/>
              <a:rect l="l" t="t" r="r" b="b"/>
              <a:pathLst>
                <a:path w="3782479" h="1047053" extrusionOk="0">
                  <a:moveTo>
                    <a:pt x="0" y="0"/>
                  </a:moveTo>
                  <a:lnTo>
                    <a:pt x="3782479" y="0"/>
                  </a:lnTo>
                  <a:lnTo>
                    <a:pt x="3782479" y="1047053"/>
                  </a:lnTo>
                  <a:lnTo>
                    <a:pt x="0" y="1047053"/>
                  </a:lnTo>
                  <a:lnTo>
                    <a:pt x="0" y="0"/>
                  </a:lnTo>
                  <a:close/>
                </a:path>
              </a:pathLst>
            </a:custGeom>
            <a:blipFill rotWithShape="1">
              <a:blip r:embed="rId10">
                <a:alphaModFix/>
              </a:blip>
              <a:stretch>
                <a:fillRect/>
              </a:stretch>
            </a:blipFill>
            <a:ln>
              <a:noFill/>
            </a:ln>
          </p:spPr>
          <p:txBody>
            <a:bodyPr/>
            <a:lstStyle/>
            <a:p>
              <a:endParaRPr lang="en-GB"/>
            </a:p>
          </p:txBody>
        </p:sp>
        <p:sp>
          <p:nvSpPr>
            <p:cNvPr id="365" name="Google Shape;365;p18"/>
            <p:cNvSpPr/>
            <p:nvPr/>
          </p:nvSpPr>
          <p:spPr>
            <a:xfrm>
              <a:off x="0" y="0"/>
              <a:ext cx="1445664" cy="3094792"/>
            </a:xfrm>
            <a:custGeom>
              <a:avLst/>
              <a:gdLst/>
              <a:ahLst/>
              <a:cxnLst/>
              <a:rect l="l" t="t" r="r" b="b"/>
              <a:pathLst>
                <a:path w="1445664" h="3094792" extrusionOk="0">
                  <a:moveTo>
                    <a:pt x="0" y="0"/>
                  </a:moveTo>
                  <a:lnTo>
                    <a:pt x="1445664" y="0"/>
                  </a:lnTo>
                  <a:lnTo>
                    <a:pt x="1445664" y="3094792"/>
                  </a:lnTo>
                  <a:lnTo>
                    <a:pt x="0" y="3094792"/>
                  </a:lnTo>
                  <a:lnTo>
                    <a:pt x="0" y="0"/>
                  </a:lnTo>
                  <a:close/>
                </a:path>
              </a:pathLst>
            </a:custGeom>
            <a:blipFill rotWithShape="1">
              <a:blip r:embed="rId11"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369"/>
        <p:cNvGrpSpPr/>
        <p:nvPr/>
      </p:nvGrpSpPr>
      <p:grpSpPr>
        <a:xfrm>
          <a:off x="0" y="0"/>
          <a:ext cx="0" cy="0"/>
          <a:chOff x="0" y="0"/>
          <a:chExt cx="0" cy="0"/>
        </a:xfrm>
      </p:grpSpPr>
      <p:sp>
        <p:nvSpPr>
          <p:cNvPr id="370" name="Google Shape;370;p19"/>
          <p:cNvSpPr/>
          <p:nvPr/>
        </p:nvSpPr>
        <p:spPr>
          <a:xfrm rot="8787170">
            <a:off x="-836805" y="-2926585"/>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371" name="Google Shape;371;p19"/>
          <p:cNvSpPr txBox="1"/>
          <p:nvPr/>
        </p:nvSpPr>
        <p:spPr>
          <a:xfrm>
            <a:off x="483379" y="1926558"/>
            <a:ext cx="17678100" cy="42597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399" i="0" u="sng" strike="noStrike" cap="none">
                <a:solidFill>
                  <a:srgbClr val="4A4A4B"/>
                </a:solidFill>
                <a:latin typeface="Comic Sans MS"/>
                <a:ea typeface="Comic Sans MS"/>
                <a:cs typeface="Comic Sans MS"/>
                <a:sym typeface="Comic Sans MS"/>
              </a:rPr>
              <a:t>Activity 2</a:t>
            </a:r>
            <a:endParaRPr sz="12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399" i="0" u="sng"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399" i="0" u="none" strike="noStrike" cap="none">
                <a:solidFill>
                  <a:srgbClr val="4A4A4B"/>
                </a:solidFill>
                <a:latin typeface="Comic Sans MS"/>
                <a:ea typeface="Comic Sans MS"/>
                <a:cs typeface="Comic Sans MS"/>
                <a:sym typeface="Comic Sans MS"/>
              </a:rPr>
              <a:t>You are going to design your own ecological enhancement. Before you do, let’s have a look at some of the wonderful examples made by the Concrete Coast project.</a:t>
            </a:r>
            <a:endParaRPr sz="12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p:txBody>
      </p:sp>
      <p:sp>
        <p:nvSpPr>
          <p:cNvPr id="372" name="Google Shape;372;p19"/>
          <p:cNvSpPr/>
          <p:nvPr/>
        </p:nvSpPr>
        <p:spPr>
          <a:xfrm>
            <a:off x="340274" y="5143500"/>
            <a:ext cx="5704177" cy="4547199"/>
          </a:xfrm>
          <a:custGeom>
            <a:avLst/>
            <a:gdLst/>
            <a:ahLst/>
            <a:cxnLst/>
            <a:rect l="l" t="t" r="r" b="b"/>
            <a:pathLst>
              <a:path w="1019607" h="812800" extrusionOk="0">
                <a:moveTo>
                  <a:pt x="31216" y="0"/>
                </a:moveTo>
                <a:lnTo>
                  <a:pt x="988390" y="0"/>
                </a:lnTo>
                <a:cubicBezTo>
                  <a:pt x="996669" y="0"/>
                  <a:pt x="1004609" y="3289"/>
                  <a:pt x="1010464" y="9143"/>
                </a:cubicBezTo>
                <a:cubicBezTo>
                  <a:pt x="1016318" y="14997"/>
                  <a:pt x="1019607" y="22937"/>
                  <a:pt x="1019607" y="31216"/>
                </a:cubicBezTo>
                <a:lnTo>
                  <a:pt x="1019607" y="781584"/>
                </a:lnTo>
                <a:cubicBezTo>
                  <a:pt x="1019607" y="789863"/>
                  <a:pt x="1016318" y="797803"/>
                  <a:pt x="1010464" y="803657"/>
                </a:cubicBezTo>
                <a:cubicBezTo>
                  <a:pt x="1004609" y="809511"/>
                  <a:pt x="996669" y="812800"/>
                  <a:pt x="988390" y="812800"/>
                </a:cubicBezTo>
                <a:lnTo>
                  <a:pt x="31216" y="812800"/>
                </a:lnTo>
                <a:cubicBezTo>
                  <a:pt x="22937" y="812800"/>
                  <a:pt x="14997" y="809511"/>
                  <a:pt x="9143" y="803657"/>
                </a:cubicBezTo>
                <a:cubicBezTo>
                  <a:pt x="3289" y="797803"/>
                  <a:pt x="0" y="789863"/>
                  <a:pt x="0" y="781584"/>
                </a:cubicBezTo>
                <a:lnTo>
                  <a:pt x="0" y="31216"/>
                </a:lnTo>
                <a:cubicBezTo>
                  <a:pt x="0" y="22937"/>
                  <a:pt x="3289" y="14997"/>
                  <a:pt x="9143" y="9143"/>
                </a:cubicBezTo>
                <a:cubicBezTo>
                  <a:pt x="14997" y="3289"/>
                  <a:pt x="22937" y="0"/>
                  <a:pt x="31216" y="0"/>
                </a:cubicBezTo>
                <a:close/>
              </a:path>
            </a:pathLst>
          </a:cu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19"/>
          <p:cNvSpPr/>
          <p:nvPr/>
        </p:nvSpPr>
        <p:spPr>
          <a:xfrm>
            <a:off x="6345717" y="5143500"/>
            <a:ext cx="5704177" cy="4547199"/>
          </a:xfrm>
          <a:custGeom>
            <a:avLst/>
            <a:gdLst/>
            <a:ahLst/>
            <a:cxnLst/>
            <a:rect l="l" t="t" r="r" b="b"/>
            <a:pathLst>
              <a:path w="1019607" h="812800" extrusionOk="0">
                <a:moveTo>
                  <a:pt x="31216" y="0"/>
                </a:moveTo>
                <a:lnTo>
                  <a:pt x="988390" y="0"/>
                </a:lnTo>
                <a:cubicBezTo>
                  <a:pt x="996669" y="0"/>
                  <a:pt x="1004609" y="3289"/>
                  <a:pt x="1010464" y="9143"/>
                </a:cubicBezTo>
                <a:cubicBezTo>
                  <a:pt x="1016318" y="14997"/>
                  <a:pt x="1019607" y="22937"/>
                  <a:pt x="1019607" y="31216"/>
                </a:cubicBezTo>
                <a:lnTo>
                  <a:pt x="1019607" y="781584"/>
                </a:lnTo>
                <a:cubicBezTo>
                  <a:pt x="1019607" y="789863"/>
                  <a:pt x="1016318" y="797803"/>
                  <a:pt x="1010464" y="803657"/>
                </a:cubicBezTo>
                <a:cubicBezTo>
                  <a:pt x="1004609" y="809511"/>
                  <a:pt x="996669" y="812800"/>
                  <a:pt x="988390" y="812800"/>
                </a:cubicBezTo>
                <a:lnTo>
                  <a:pt x="31216" y="812800"/>
                </a:lnTo>
                <a:cubicBezTo>
                  <a:pt x="22937" y="812800"/>
                  <a:pt x="14997" y="809511"/>
                  <a:pt x="9143" y="803657"/>
                </a:cubicBezTo>
                <a:cubicBezTo>
                  <a:pt x="3289" y="797803"/>
                  <a:pt x="0" y="789863"/>
                  <a:pt x="0" y="781584"/>
                </a:cubicBezTo>
                <a:lnTo>
                  <a:pt x="0" y="31216"/>
                </a:lnTo>
                <a:cubicBezTo>
                  <a:pt x="0" y="22937"/>
                  <a:pt x="3289" y="14997"/>
                  <a:pt x="9143" y="9143"/>
                </a:cubicBezTo>
                <a:cubicBezTo>
                  <a:pt x="14997" y="3289"/>
                  <a:pt x="22937" y="0"/>
                  <a:pt x="31216" y="0"/>
                </a:cubicBezTo>
                <a:close/>
              </a:path>
            </a:pathLst>
          </a:cu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9"/>
          <p:cNvSpPr/>
          <p:nvPr/>
        </p:nvSpPr>
        <p:spPr>
          <a:xfrm>
            <a:off x="12351159" y="5143500"/>
            <a:ext cx="5704177" cy="4547199"/>
          </a:xfrm>
          <a:custGeom>
            <a:avLst/>
            <a:gdLst/>
            <a:ahLst/>
            <a:cxnLst/>
            <a:rect l="l" t="t" r="r" b="b"/>
            <a:pathLst>
              <a:path w="1019607" h="812800" extrusionOk="0">
                <a:moveTo>
                  <a:pt x="31216" y="0"/>
                </a:moveTo>
                <a:lnTo>
                  <a:pt x="988390" y="0"/>
                </a:lnTo>
                <a:cubicBezTo>
                  <a:pt x="996669" y="0"/>
                  <a:pt x="1004609" y="3289"/>
                  <a:pt x="1010464" y="9143"/>
                </a:cubicBezTo>
                <a:cubicBezTo>
                  <a:pt x="1016318" y="14997"/>
                  <a:pt x="1019607" y="22937"/>
                  <a:pt x="1019607" y="31216"/>
                </a:cubicBezTo>
                <a:lnTo>
                  <a:pt x="1019607" y="781584"/>
                </a:lnTo>
                <a:cubicBezTo>
                  <a:pt x="1019607" y="789863"/>
                  <a:pt x="1016318" y="797803"/>
                  <a:pt x="1010464" y="803657"/>
                </a:cubicBezTo>
                <a:cubicBezTo>
                  <a:pt x="1004609" y="809511"/>
                  <a:pt x="996669" y="812800"/>
                  <a:pt x="988390" y="812800"/>
                </a:cubicBezTo>
                <a:lnTo>
                  <a:pt x="31216" y="812800"/>
                </a:lnTo>
                <a:cubicBezTo>
                  <a:pt x="22937" y="812800"/>
                  <a:pt x="14997" y="809511"/>
                  <a:pt x="9143" y="803657"/>
                </a:cubicBezTo>
                <a:cubicBezTo>
                  <a:pt x="3289" y="797803"/>
                  <a:pt x="0" y="789863"/>
                  <a:pt x="0" y="781584"/>
                </a:cubicBezTo>
                <a:lnTo>
                  <a:pt x="0" y="31216"/>
                </a:lnTo>
                <a:cubicBezTo>
                  <a:pt x="0" y="22937"/>
                  <a:pt x="3289" y="14997"/>
                  <a:pt x="9143" y="9143"/>
                </a:cubicBezTo>
                <a:cubicBezTo>
                  <a:pt x="14997" y="3289"/>
                  <a:pt x="22937" y="0"/>
                  <a:pt x="31216" y="0"/>
                </a:cubicBezTo>
                <a:close/>
              </a:path>
            </a:pathLst>
          </a:cu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9"/>
          <p:cNvSpPr txBox="1"/>
          <p:nvPr/>
        </p:nvSpPr>
        <p:spPr>
          <a:xfrm>
            <a:off x="-2711439" y="404945"/>
            <a:ext cx="17802300"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a:solidFill>
                  <a:srgbClr val="000000"/>
                </a:solidFill>
                <a:latin typeface="Comic Sans MS"/>
                <a:ea typeface="Comic Sans MS"/>
                <a:cs typeface="Comic Sans MS"/>
                <a:sym typeface="Comic Sans MS"/>
              </a:rPr>
              <a:t>Design a Better Habitat</a:t>
            </a:r>
            <a:endParaRPr>
              <a:latin typeface="Comic Sans MS"/>
              <a:ea typeface="Comic Sans MS"/>
              <a:cs typeface="Comic Sans MS"/>
              <a:sym typeface="Comic Sans M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95"/>
        <p:cNvGrpSpPr/>
        <p:nvPr/>
      </p:nvGrpSpPr>
      <p:grpSpPr>
        <a:xfrm>
          <a:off x="0" y="0"/>
          <a:ext cx="0" cy="0"/>
          <a:chOff x="0" y="0"/>
          <a:chExt cx="0" cy="0"/>
        </a:xfrm>
      </p:grpSpPr>
      <p:sp>
        <p:nvSpPr>
          <p:cNvPr id="96" name="Google Shape;96;p2"/>
          <p:cNvSpPr/>
          <p:nvPr/>
        </p:nvSpPr>
        <p:spPr>
          <a:xfrm rot="8787170">
            <a:off x="-739985" y="-3629459"/>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97" name="Google Shape;97;p2"/>
          <p:cNvSpPr/>
          <p:nvPr/>
        </p:nvSpPr>
        <p:spPr>
          <a:xfrm>
            <a:off x="7420084" y="2144123"/>
            <a:ext cx="10331245" cy="5998753"/>
          </a:xfrm>
          <a:custGeom>
            <a:avLst/>
            <a:gdLst/>
            <a:ahLst/>
            <a:cxnLst/>
            <a:rect l="l" t="t" r="r" b="b"/>
            <a:pathLst>
              <a:path w="1399830" h="812800" extrusionOk="0">
                <a:moveTo>
                  <a:pt x="17235" y="0"/>
                </a:moveTo>
                <a:lnTo>
                  <a:pt x="1382595" y="0"/>
                </a:lnTo>
                <a:cubicBezTo>
                  <a:pt x="1392114" y="0"/>
                  <a:pt x="1399830" y="7717"/>
                  <a:pt x="1399830" y="17235"/>
                </a:cubicBezTo>
                <a:lnTo>
                  <a:pt x="1399830" y="795565"/>
                </a:lnTo>
                <a:cubicBezTo>
                  <a:pt x="1399830" y="800136"/>
                  <a:pt x="1398014" y="804520"/>
                  <a:pt x="1394782" y="807752"/>
                </a:cubicBezTo>
                <a:cubicBezTo>
                  <a:pt x="1391550" y="810984"/>
                  <a:pt x="1387166" y="812800"/>
                  <a:pt x="1382595" y="812800"/>
                </a:cubicBezTo>
                <a:lnTo>
                  <a:pt x="17235" y="812800"/>
                </a:lnTo>
                <a:cubicBezTo>
                  <a:pt x="12664" y="812800"/>
                  <a:pt x="8280" y="810984"/>
                  <a:pt x="5048" y="807752"/>
                </a:cubicBezTo>
                <a:cubicBezTo>
                  <a:pt x="1816" y="804520"/>
                  <a:pt x="0" y="800136"/>
                  <a:pt x="0" y="795565"/>
                </a:cubicBezTo>
                <a:lnTo>
                  <a:pt x="0" y="17235"/>
                </a:lnTo>
                <a:cubicBezTo>
                  <a:pt x="0" y="12664"/>
                  <a:pt x="1816" y="8280"/>
                  <a:pt x="5048" y="5048"/>
                </a:cubicBezTo>
                <a:cubicBezTo>
                  <a:pt x="8280" y="1816"/>
                  <a:pt x="12664" y="0"/>
                  <a:pt x="17235" y="0"/>
                </a:cubicBezTo>
                <a:close/>
              </a:path>
            </a:pathLst>
          </a:cu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txBox="1"/>
          <p:nvPr/>
        </p:nvSpPr>
        <p:spPr>
          <a:xfrm>
            <a:off x="2400941" y="424033"/>
            <a:ext cx="9120222"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dirty="0">
                <a:solidFill>
                  <a:srgbClr val="000000"/>
                </a:solidFill>
                <a:latin typeface="Comic Sans MS"/>
                <a:ea typeface="Comic Sans MS"/>
                <a:cs typeface="Comic Sans MS"/>
                <a:sym typeface="Comic Sans MS"/>
              </a:rPr>
              <a:t>Coastal Habitats</a:t>
            </a:r>
            <a:endParaRPr dirty="0">
              <a:latin typeface="Comic Sans MS"/>
              <a:ea typeface="Comic Sans MS"/>
              <a:cs typeface="Comic Sans MS"/>
              <a:sym typeface="Comic Sans MS"/>
            </a:endParaRPr>
          </a:p>
        </p:txBody>
      </p:sp>
      <p:sp>
        <p:nvSpPr>
          <p:cNvPr id="99" name="Google Shape;99;p2"/>
          <p:cNvSpPr txBox="1"/>
          <p:nvPr/>
        </p:nvSpPr>
        <p:spPr>
          <a:xfrm>
            <a:off x="472352" y="2077448"/>
            <a:ext cx="6488700" cy="67590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Discuss what you can see in each habitat.</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What is the habitat like? (rocky, sandy, muddy, wet, dry, smooth, rough, sheltered, open)</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What might live there?</a:t>
            </a:r>
            <a:endParaRPr>
              <a:latin typeface="Comic Sans MS"/>
              <a:ea typeface="Comic Sans MS"/>
              <a:cs typeface="Comic Sans MS"/>
              <a:sym typeface="Comic Sans MS"/>
            </a:endParaRPr>
          </a:p>
        </p:txBody>
      </p:sp>
      <p:sp>
        <p:nvSpPr>
          <p:cNvPr id="100" name="Google Shape;100;p2"/>
          <p:cNvSpPr txBox="1"/>
          <p:nvPr/>
        </p:nvSpPr>
        <p:spPr>
          <a:xfrm>
            <a:off x="15293284" y="655033"/>
            <a:ext cx="2457900" cy="769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5000" i="0" u="none" strike="noStrike" cap="none">
                <a:solidFill>
                  <a:srgbClr val="000000"/>
                </a:solidFill>
                <a:latin typeface="Comic Sans MS"/>
                <a:ea typeface="Comic Sans MS"/>
                <a:cs typeface="Comic Sans MS"/>
                <a:sym typeface="Comic Sans MS"/>
              </a:rPr>
              <a:t>Lesson 1</a:t>
            </a:r>
            <a:endParaRPr>
              <a:latin typeface="Comic Sans MS"/>
              <a:ea typeface="Comic Sans MS"/>
              <a:cs typeface="Comic Sans MS"/>
              <a:sym typeface="Comic Sans M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379"/>
        <p:cNvGrpSpPr/>
        <p:nvPr/>
      </p:nvGrpSpPr>
      <p:grpSpPr>
        <a:xfrm>
          <a:off x="0" y="0"/>
          <a:ext cx="0" cy="0"/>
          <a:chOff x="0" y="0"/>
          <a:chExt cx="0" cy="0"/>
        </a:xfrm>
      </p:grpSpPr>
      <p:sp>
        <p:nvSpPr>
          <p:cNvPr id="380" name="Google Shape;380;p20"/>
          <p:cNvSpPr/>
          <p:nvPr/>
        </p:nvSpPr>
        <p:spPr>
          <a:xfrm rot="8787170">
            <a:off x="-836805" y="-2926585"/>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381" name="Google Shape;381;p20"/>
          <p:cNvSpPr txBox="1"/>
          <p:nvPr/>
        </p:nvSpPr>
        <p:spPr>
          <a:xfrm>
            <a:off x="483379" y="1926558"/>
            <a:ext cx="12417000" cy="86547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399" i="1" u="none" strike="noStrike" cap="none">
                <a:solidFill>
                  <a:srgbClr val="4A4A4B"/>
                </a:solidFill>
                <a:latin typeface="Comic Sans MS"/>
                <a:ea typeface="Comic Sans MS"/>
                <a:cs typeface="Comic Sans MS"/>
                <a:sym typeface="Comic Sans MS"/>
              </a:rPr>
              <a:t>Once the designs are finished, allow the children to move around the room to share their design ideas.</a:t>
            </a:r>
            <a:endParaRPr sz="12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399" i="1"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399" i="1">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399" i="0" u="none" strike="noStrike" cap="none">
                <a:solidFill>
                  <a:srgbClr val="4A4A4B"/>
                </a:solidFill>
                <a:latin typeface="Comic Sans MS"/>
                <a:ea typeface="Comic Sans MS"/>
                <a:cs typeface="Comic Sans MS"/>
                <a:sym typeface="Comic Sans MS"/>
              </a:rPr>
              <a:t>Did you find a design that you think would help the most creatures?</a:t>
            </a:r>
            <a:endParaRPr sz="12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3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399" i="0" u="none" strike="noStrike" cap="none">
                <a:solidFill>
                  <a:srgbClr val="4A4A4B"/>
                </a:solidFill>
                <a:latin typeface="Comic Sans MS"/>
                <a:ea typeface="Comic Sans MS"/>
                <a:cs typeface="Comic Sans MS"/>
                <a:sym typeface="Comic Sans MS"/>
              </a:rPr>
              <a:t>What’s the most important things habitats need?</a:t>
            </a:r>
            <a:endParaRPr sz="12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3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399" i="0" u="none" strike="noStrike" cap="none">
                <a:solidFill>
                  <a:srgbClr val="4A4A4B"/>
                </a:solidFill>
                <a:latin typeface="Comic Sans MS"/>
                <a:ea typeface="Comic Sans MS"/>
                <a:cs typeface="Comic Sans MS"/>
                <a:sym typeface="Comic Sans MS"/>
              </a:rPr>
              <a:t>Can humans and nature work together?</a:t>
            </a:r>
            <a:endParaRPr sz="12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p:txBody>
      </p:sp>
      <p:sp>
        <p:nvSpPr>
          <p:cNvPr id="382" name="Google Shape;382;p20"/>
          <p:cNvSpPr/>
          <p:nvPr/>
        </p:nvSpPr>
        <p:spPr>
          <a:xfrm>
            <a:off x="13779977" y="764006"/>
            <a:ext cx="3479323" cy="2773613"/>
          </a:xfrm>
          <a:custGeom>
            <a:avLst/>
            <a:gdLst/>
            <a:ahLst/>
            <a:cxnLst/>
            <a:rect l="l" t="t" r="r" b="b"/>
            <a:pathLst>
              <a:path w="1019607" h="812800" extrusionOk="0">
                <a:moveTo>
                  <a:pt x="51178" y="0"/>
                </a:moveTo>
                <a:lnTo>
                  <a:pt x="968429" y="0"/>
                </a:lnTo>
                <a:cubicBezTo>
                  <a:pt x="982002" y="0"/>
                  <a:pt x="995019" y="5392"/>
                  <a:pt x="1004617" y="14990"/>
                </a:cubicBezTo>
                <a:cubicBezTo>
                  <a:pt x="1014215" y="24587"/>
                  <a:pt x="1019607" y="37605"/>
                  <a:pt x="1019607" y="51178"/>
                </a:cubicBezTo>
                <a:lnTo>
                  <a:pt x="1019607" y="761622"/>
                </a:lnTo>
                <a:cubicBezTo>
                  <a:pt x="1019607" y="775195"/>
                  <a:pt x="1014215" y="788213"/>
                  <a:pt x="1004617" y="797810"/>
                </a:cubicBezTo>
                <a:cubicBezTo>
                  <a:pt x="995019" y="807408"/>
                  <a:pt x="982002" y="812800"/>
                  <a:pt x="968429" y="812800"/>
                </a:cubicBezTo>
                <a:lnTo>
                  <a:pt x="51178" y="812800"/>
                </a:lnTo>
                <a:cubicBezTo>
                  <a:pt x="37605" y="812800"/>
                  <a:pt x="24587" y="807408"/>
                  <a:pt x="14990" y="797810"/>
                </a:cubicBezTo>
                <a:cubicBezTo>
                  <a:pt x="5392" y="788213"/>
                  <a:pt x="0" y="775195"/>
                  <a:pt x="0" y="761622"/>
                </a:cubicBezTo>
                <a:lnTo>
                  <a:pt x="0" y="51178"/>
                </a:lnTo>
                <a:cubicBezTo>
                  <a:pt x="0" y="37605"/>
                  <a:pt x="5392" y="24587"/>
                  <a:pt x="14990" y="14990"/>
                </a:cubicBezTo>
                <a:cubicBezTo>
                  <a:pt x="24587" y="5392"/>
                  <a:pt x="37605" y="0"/>
                  <a:pt x="51178" y="0"/>
                </a:cubicBezTo>
                <a:close/>
              </a:path>
            </a:pathLst>
          </a:cu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0"/>
          <p:cNvSpPr/>
          <p:nvPr/>
        </p:nvSpPr>
        <p:spPr>
          <a:xfrm>
            <a:off x="13779977" y="6745022"/>
            <a:ext cx="3479323" cy="2773613"/>
          </a:xfrm>
          <a:custGeom>
            <a:avLst/>
            <a:gdLst/>
            <a:ahLst/>
            <a:cxnLst/>
            <a:rect l="l" t="t" r="r" b="b"/>
            <a:pathLst>
              <a:path w="1019607" h="812800" extrusionOk="0">
                <a:moveTo>
                  <a:pt x="51178" y="0"/>
                </a:moveTo>
                <a:lnTo>
                  <a:pt x="968429" y="0"/>
                </a:lnTo>
                <a:cubicBezTo>
                  <a:pt x="982002" y="0"/>
                  <a:pt x="995019" y="5392"/>
                  <a:pt x="1004617" y="14990"/>
                </a:cubicBezTo>
                <a:cubicBezTo>
                  <a:pt x="1014215" y="24587"/>
                  <a:pt x="1019607" y="37605"/>
                  <a:pt x="1019607" y="51178"/>
                </a:cubicBezTo>
                <a:lnTo>
                  <a:pt x="1019607" y="761622"/>
                </a:lnTo>
                <a:cubicBezTo>
                  <a:pt x="1019607" y="775195"/>
                  <a:pt x="1014215" y="788213"/>
                  <a:pt x="1004617" y="797810"/>
                </a:cubicBezTo>
                <a:cubicBezTo>
                  <a:pt x="995019" y="807408"/>
                  <a:pt x="982002" y="812800"/>
                  <a:pt x="968429" y="812800"/>
                </a:cubicBezTo>
                <a:lnTo>
                  <a:pt x="51178" y="812800"/>
                </a:lnTo>
                <a:cubicBezTo>
                  <a:pt x="37605" y="812800"/>
                  <a:pt x="24587" y="807408"/>
                  <a:pt x="14990" y="797810"/>
                </a:cubicBezTo>
                <a:cubicBezTo>
                  <a:pt x="5392" y="788213"/>
                  <a:pt x="0" y="775195"/>
                  <a:pt x="0" y="761622"/>
                </a:cubicBezTo>
                <a:lnTo>
                  <a:pt x="0" y="51178"/>
                </a:lnTo>
                <a:cubicBezTo>
                  <a:pt x="0" y="37605"/>
                  <a:pt x="5392" y="24587"/>
                  <a:pt x="14990" y="14990"/>
                </a:cubicBezTo>
                <a:cubicBezTo>
                  <a:pt x="24587" y="5392"/>
                  <a:pt x="37605" y="0"/>
                  <a:pt x="51178" y="0"/>
                </a:cubicBezTo>
                <a:close/>
              </a:path>
            </a:pathLst>
          </a:cu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0"/>
          <p:cNvSpPr/>
          <p:nvPr/>
        </p:nvSpPr>
        <p:spPr>
          <a:xfrm>
            <a:off x="13779977" y="3756694"/>
            <a:ext cx="3479323" cy="2773613"/>
          </a:xfrm>
          <a:custGeom>
            <a:avLst/>
            <a:gdLst/>
            <a:ahLst/>
            <a:cxnLst/>
            <a:rect l="l" t="t" r="r" b="b"/>
            <a:pathLst>
              <a:path w="1019607" h="812800" extrusionOk="0">
                <a:moveTo>
                  <a:pt x="51178" y="0"/>
                </a:moveTo>
                <a:lnTo>
                  <a:pt x="968429" y="0"/>
                </a:lnTo>
                <a:cubicBezTo>
                  <a:pt x="982002" y="0"/>
                  <a:pt x="995019" y="5392"/>
                  <a:pt x="1004617" y="14990"/>
                </a:cubicBezTo>
                <a:cubicBezTo>
                  <a:pt x="1014215" y="24587"/>
                  <a:pt x="1019607" y="37605"/>
                  <a:pt x="1019607" y="51178"/>
                </a:cubicBezTo>
                <a:lnTo>
                  <a:pt x="1019607" y="761622"/>
                </a:lnTo>
                <a:cubicBezTo>
                  <a:pt x="1019607" y="775195"/>
                  <a:pt x="1014215" y="788213"/>
                  <a:pt x="1004617" y="797810"/>
                </a:cubicBezTo>
                <a:cubicBezTo>
                  <a:pt x="995019" y="807408"/>
                  <a:pt x="982002" y="812800"/>
                  <a:pt x="968429" y="812800"/>
                </a:cubicBezTo>
                <a:lnTo>
                  <a:pt x="51178" y="812800"/>
                </a:lnTo>
                <a:cubicBezTo>
                  <a:pt x="37605" y="812800"/>
                  <a:pt x="24587" y="807408"/>
                  <a:pt x="14990" y="797810"/>
                </a:cubicBezTo>
                <a:cubicBezTo>
                  <a:pt x="5392" y="788213"/>
                  <a:pt x="0" y="775195"/>
                  <a:pt x="0" y="761622"/>
                </a:cubicBezTo>
                <a:lnTo>
                  <a:pt x="0" y="51178"/>
                </a:lnTo>
                <a:cubicBezTo>
                  <a:pt x="0" y="37605"/>
                  <a:pt x="5392" y="24587"/>
                  <a:pt x="14990" y="14990"/>
                </a:cubicBezTo>
                <a:cubicBezTo>
                  <a:pt x="24587" y="5392"/>
                  <a:pt x="37605" y="0"/>
                  <a:pt x="51178" y="0"/>
                </a:cubicBezTo>
                <a:close/>
              </a:path>
            </a:pathLst>
          </a:cu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0"/>
          <p:cNvSpPr txBox="1"/>
          <p:nvPr/>
        </p:nvSpPr>
        <p:spPr>
          <a:xfrm>
            <a:off x="-2711439" y="404945"/>
            <a:ext cx="17802300"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a:solidFill>
                  <a:srgbClr val="000000"/>
                </a:solidFill>
                <a:latin typeface="Comic Sans MS"/>
                <a:ea typeface="Comic Sans MS"/>
                <a:cs typeface="Comic Sans MS"/>
                <a:sym typeface="Comic Sans MS"/>
              </a:rPr>
              <a:t>Design a Better Habitat</a:t>
            </a:r>
            <a:endParaRPr>
              <a:latin typeface="Comic Sans MS"/>
              <a:ea typeface="Comic Sans MS"/>
              <a:cs typeface="Comic Sans MS"/>
              <a:sym typeface="Comic Sans M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389"/>
        <p:cNvGrpSpPr/>
        <p:nvPr/>
      </p:nvGrpSpPr>
      <p:grpSpPr>
        <a:xfrm>
          <a:off x="0" y="0"/>
          <a:ext cx="0" cy="0"/>
          <a:chOff x="0" y="0"/>
          <a:chExt cx="0" cy="0"/>
        </a:xfrm>
      </p:grpSpPr>
      <p:sp>
        <p:nvSpPr>
          <p:cNvPr id="390" name="Google Shape;390;p21"/>
          <p:cNvSpPr/>
          <p:nvPr/>
        </p:nvSpPr>
        <p:spPr>
          <a:xfrm rot="8787170">
            <a:off x="-739985" y="-3629459"/>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391" name="Google Shape;391;p21"/>
          <p:cNvSpPr txBox="1"/>
          <p:nvPr/>
        </p:nvSpPr>
        <p:spPr>
          <a:xfrm>
            <a:off x="744925" y="2015349"/>
            <a:ext cx="17308500" cy="21051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What’s different about these two beaches?</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p:txBody>
      </p:sp>
      <p:sp>
        <p:nvSpPr>
          <p:cNvPr id="392" name="Google Shape;392;p21"/>
          <p:cNvSpPr/>
          <p:nvPr/>
        </p:nvSpPr>
        <p:spPr>
          <a:xfrm>
            <a:off x="744930" y="3159167"/>
            <a:ext cx="8099858" cy="6456965"/>
          </a:xfrm>
          <a:custGeom>
            <a:avLst/>
            <a:gdLst/>
            <a:ahLst/>
            <a:cxnLst/>
            <a:rect l="l" t="t" r="r" b="b"/>
            <a:pathLst>
              <a:path w="1019607" h="812800" extrusionOk="0">
                <a:moveTo>
                  <a:pt x="21984" y="0"/>
                </a:moveTo>
                <a:lnTo>
                  <a:pt x="997623" y="0"/>
                </a:lnTo>
                <a:cubicBezTo>
                  <a:pt x="1009764" y="0"/>
                  <a:pt x="1019607" y="9842"/>
                  <a:pt x="1019607" y="21984"/>
                </a:cubicBezTo>
                <a:lnTo>
                  <a:pt x="1019607" y="790816"/>
                </a:lnTo>
                <a:cubicBezTo>
                  <a:pt x="1019607" y="802958"/>
                  <a:pt x="1009764" y="812800"/>
                  <a:pt x="997623" y="812800"/>
                </a:cubicBezTo>
                <a:lnTo>
                  <a:pt x="21984" y="812800"/>
                </a:lnTo>
                <a:cubicBezTo>
                  <a:pt x="9842" y="812800"/>
                  <a:pt x="0" y="802958"/>
                  <a:pt x="0" y="790816"/>
                </a:cubicBezTo>
                <a:lnTo>
                  <a:pt x="0" y="21984"/>
                </a:lnTo>
                <a:cubicBezTo>
                  <a:pt x="0" y="9842"/>
                  <a:pt x="9842" y="0"/>
                  <a:pt x="21984" y="0"/>
                </a:cubicBezTo>
                <a:close/>
              </a:path>
            </a:pathLst>
          </a:cu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21"/>
          <p:cNvSpPr/>
          <p:nvPr/>
        </p:nvSpPr>
        <p:spPr>
          <a:xfrm>
            <a:off x="9399234" y="3159167"/>
            <a:ext cx="8099858" cy="6456965"/>
          </a:xfrm>
          <a:custGeom>
            <a:avLst/>
            <a:gdLst/>
            <a:ahLst/>
            <a:cxnLst/>
            <a:rect l="l" t="t" r="r" b="b"/>
            <a:pathLst>
              <a:path w="1019607" h="812800" extrusionOk="0">
                <a:moveTo>
                  <a:pt x="21984" y="0"/>
                </a:moveTo>
                <a:lnTo>
                  <a:pt x="997623" y="0"/>
                </a:lnTo>
                <a:cubicBezTo>
                  <a:pt x="1009764" y="0"/>
                  <a:pt x="1019607" y="9842"/>
                  <a:pt x="1019607" y="21984"/>
                </a:cubicBezTo>
                <a:lnTo>
                  <a:pt x="1019607" y="790816"/>
                </a:lnTo>
                <a:cubicBezTo>
                  <a:pt x="1019607" y="802958"/>
                  <a:pt x="1009764" y="812800"/>
                  <a:pt x="997623" y="812800"/>
                </a:cubicBezTo>
                <a:lnTo>
                  <a:pt x="21984" y="812800"/>
                </a:lnTo>
                <a:cubicBezTo>
                  <a:pt x="9842" y="812800"/>
                  <a:pt x="0" y="802958"/>
                  <a:pt x="0" y="790816"/>
                </a:cubicBezTo>
                <a:lnTo>
                  <a:pt x="0" y="21984"/>
                </a:lnTo>
                <a:cubicBezTo>
                  <a:pt x="0" y="9842"/>
                  <a:pt x="9842" y="0"/>
                  <a:pt x="21984" y="0"/>
                </a:cubicBezTo>
                <a:close/>
              </a:path>
            </a:pathLst>
          </a:cu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1"/>
          <p:cNvSpPr txBox="1"/>
          <p:nvPr/>
        </p:nvSpPr>
        <p:spPr>
          <a:xfrm>
            <a:off x="744929" y="449580"/>
            <a:ext cx="7829727"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dirty="0">
                <a:solidFill>
                  <a:srgbClr val="000000"/>
                </a:solidFill>
                <a:latin typeface="Comic Sans MS"/>
                <a:ea typeface="Comic Sans MS"/>
                <a:cs typeface="Comic Sans MS"/>
                <a:sym typeface="Comic Sans MS"/>
              </a:rPr>
              <a:t>Human Impacts</a:t>
            </a:r>
            <a:endParaRPr dirty="0">
              <a:latin typeface="Comic Sans MS"/>
              <a:ea typeface="Comic Sans MS"/>
              <a:cs typeface="Comic Sans MS"/>
              <a:sym typeface="Comic Sans MS"/>
            </a:endParaRPr>
          </a:p>
        </p:txBody>
      </p:sp>
      <p:sp>
        <p:nvSpPr>
          <p:cNvPr id="395" name="Google Shape;395;p21"/>
          <p:cNvSpPr txBox="1"/>
          <p:nvPr/>
        </p:nvSpPr>
        <p:spPr>
          <a:xfrm>
            <a:off x="15242459" y="655033"/>
            <a:ext cx="2559600" cy="769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5000" i="0" u="none" strike="noStrike" cap="none">
                <a:solidFill>
                  <a:srgbClr val="000000"/>
                </a:solidFill>
                <a:latin typeface="Comic Sans MS"/>
                <a:ea typeface="Comic Sans MS"/>
                <a:cs typeface="Comic Sans MS"/>
                <a:sym typeface="Comic Sans MS"/>
              </a:rPr>
              <a:t>Lesson 4</a:t>
            </a:r>
            <a:endParaRPr>
              <a:latin typeface="Comic Sans MS"/>
              <a:ea typeface="Comic Sans MS"/>
              <a:cs typeface="Comic Sans MS"/>
              <a:sym typeface="Comic Sans M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399"/>
        <p:cNvGrpSpPr/>
        <p:nvPr/>
      </p:nvGrpSpPr>
      <p:grpSpPr>
        <a:xfrm>
          <a:off x="0" y="0"/>
          <a:ext cx="0" cy="0"/>
          <a:chOff x="0" y="0"/>
          <a:chExt cx="0" cy="0"/>
        </a:xfrm>
      </p:grpSpPr>
      <p:sp>
        <p:nvSpPr>
          <p:cNvPr id="400" name="Google Shape;400;p22"/>
          <p:cNvSpPr/>
          <p:nvPr/>
        </p:nvSpPr>
        <p:spPr>
          <a:xfrm rot="8787170">
            <a:off x="-739985" y="-3629459"/>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401" name="Google Shape;401;p22"/>
          <p:cNvSpPr/>
          <p:nvPr/>
        </p:nvSpPr>
        <p:spPr>
          <a:xfrm>
            <a:off x="10969526" y="808420"/>
            <a:ext cx="5438087" cy="4335080"/>
          </a:xfrm>
          <a:custGeom>
            <a:avLst/>
            <a:gdLst/>
            <a:ahLst/>
            <a:cxnLst/>
            <a:rect l="l" t="t" r="r" b="b"/>
            <a:pathLst>
              <a:path w="1019607" h="812800" extrusionOk="0">
                <a:moveTo>
                  <a:pt x="32744" y="0"/>
                </a:moveTo>
                <a:lnTo>
                  <a:pt x="986863" y="0"/>
                </a:lnTo>
                <a:cubicBezTo>
                  <a:pt x="1004947" y="0"/>
                  <a:pt x="1019607" y="14660"/>
                  <a:pt x="1019607" y="32744"/>
                </a:cubicBezTo>
                <a:lnTo>
                  <a:pt x="1019607" y="780056"/>
                </a:lnTo>
                <a:cubicBezTo>
                  <a:pt x="1019607" y="788740"/>
                  <a:pt x="1016157" y="797069"/>
                  <a:pt x="1010016" y="803210"/>
                </a:cubicBezTo>
                <a:cubicBezTo>
                  <a:pt x="1003876" y="809350"/>
                  <a:pt x="995547" y="812800"/>
                  <a:pt x="986863" y="812800"/>
                </a:cubicBezTo>
                <a:lnTo>
                  <a:pt x="32744" y="812800"/>
                </a:lnTo>
                <a:cubicBezTo>
                  <a:pt x="14660" y="812800"/>
                  <a:pt x="0" y="798140"/>
                  <a:pt x="0" y="780056"/>
                </a:cubicBezTo>
                <a:lnTo>
                  <a:pt x="0" y="32744"/>
                </a:lnTo>
                <a:cubicBezTo>
                  <a:pt x="0" y="14660"/>
                  <a:pt x="14660" y="0"/>
                  <a:pt x="32744" y="0"/>
                </a:cubicBezTo>
                <a:close/>
              </a:path>
            </a:pathLst>
          </a:cu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2"/>
          <p:cNvSpPr txBox="1"/>
          <p:nvPr/>
        </p:nvSpPr>
        <p:spPr>
          <a:xfrm>
            <a:off x="744930" y="2263133"/>
            <a:ext cx="9853200" cy="83103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Where does litter come from?</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Have you seen litter on a beach? </a:t>
            </a:r>
            <a:endParaRPr sz="35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What was it and how did it make you feel?</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How might litter affect the creatures living here?</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p:txBody>
      </p:sp>
      <p:sp>
        <p:nvSpPr>
          <p:cNvPr id="403" name="Google Shape;403;p22"/>
          <p:cNvSpPr txBox="1"/>
          <p:nvPr/>
        </p:nvSpPr>
        <p:spPr>
          <a:xfrm>
            <a:off x="744930" y="449580"/>
            <a:ext cx="7450164"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dirty="0">
                <a:solidFill>
                  <a:srgbClr val="000000"/>
                </a:solidFill>
                <a:latin typeface="Comic Sans MS"/>
                <a:ea typeface="Comic Sans MS"/>
                <a:cs typeface="Comic Sans MS"/>
                <a:sym typeface="Comic Sans MS"/>
              </a:rPr>
              <a:t>Human Impacts</a:t>
            </a:r>
            <a:endParaRPr dirty="0">
              <a:latin typeface="Comic Sans MS"/>
              <a:ea typeface="Comic Sans MS"/>
              <a:cs typeface="Comic Sans MS"/>
              <a:sym typeface="Comic Sans MS"/>
            </a:endParaRPr>
          </a:p>
        </p:txBody>
      </p:sp>
      <p:sp>
        <p:nvSpPr>
          <p:cNvPr id="404" name="Google Shape;404;p22"/>
          <p:cNvSpPr/>
          <p:nvPr/>
        </p:nvSpPr>
        <p:spPr>
          <a:xfrm>
            <a:off x="10969526" y="5355763"/>
            <a:ext cx="5438087" cy="4335080"/>
          </a:xfrm>
          <a:custGeom>
            <a:avLst/>
            <a:gdLst/>
            <a:ahLst/>
            <a:cxnLst/>
            <a:rect l="l" t="t" r="r" b="b"/>
            <a:pathLst>
              <a:path w="1019607" h="812800" extrusionOk="0">
                <a:moveTo>
                  <a:pt x="32744" y="0"/>
                </a:moveTo>
                <a:lnTo>
                  <a:pt x="986863" y="0"/>
                </a:lnTo>
                <a:cubicBezTo>
                  <a:pt x="1004947" y="0"/>
                  <a:pt x="1019607" y="14660"/>
                  <a:pt x="1019607" y="32744"/>
                </a:cubicBezTo>
                <a:lnTo>
                  <a:pt x="1019607" y="780056"/>
                </a:lnTo>
                <a:cubicBezTo>
                  <a:pt x="1019607" y="788740"/>
                  <a:pt x="1016157" y="797069"/>
                  <a:pt x="1010016" y="803210"/>
                </a:cubicBezTo>
                <a:cubicBezTo>
                  <a:pt x="1003876" y="809350"/>
                  <a:pt x="995547" y="812800"/>
                  <a:pt x="986863" y="812800"/>
                </a:cubicBezTo>
                <a:lnTo>
                  <a:pt x="32744" y="812800"/>
                </a:lnTo>
                <a:cubicBezTo>
                  <a:pt x="14660" y="812800"/>
                  <a:pt x="0" y="798140"/>
                  <a:pt x="0" y="780056"/>
                </a:cubicBezTo>
                <a:lnTo>
                  <a:pt x="0" y="32744"/>
                </a:lnTo>
                <a:cubicBezTo>
                  <a:pt x="0" y="14660"/>
                  <a:pt x="14660" y="0"/>
                  <a:pt x="32744" y="0"/>
                </a:cubicBezTo>
                <a:close/>
              </a:path>
            </a:pathLst>
          </a:cu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408"/>
        <p:cNvGrpSpPr/>
        <p:nvPr/>
      </p:nvGrpSpPr>
      <p:grpSpPr>
        <a:xfrm>
          <a:off x="0" y="0"/>
          <a:ext cx="0" cy="0"/>
          <a:chOff x="0" y="0"/>
          <a:chExt cx="0" cy="0"/>
        </a:xfrm>
      </p:grpSpPr>
      <p:sp>
        <p:nvSpPr>
          <p:cNvPr id="409" name="Google Shape;409;p23"/>
          <p:cNvSpPr/>
          <p:nvPr/>
        </p:nvSpPr>
        <p:spPr>
          <a:xfrm rot="8787170">
            <a:off x="-739985" y="-3629459"/>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410" name="Google Shape;410;p23"/>
          <p:cNvSpPr txBox="1"/>
          <p:nvPr/>
        </p:nvSpPr>
        <p:spPr>
          <a:xfrm>
            <a:off x="746175" y="2032875"/>
            <a:ext cx="17308500" cy="90858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In groups, make a model of a seaside inside a tray. </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r>
              <a:rPr lang="en-US" sz="3599" b="0" i="0" u="none" strike="noStrike" cap="none">
                <a:solidFill>
                  <a:srgbClr val="4A4A4B"/>
                </a:solidFill>
                <a:latin typeface="Arial"/>
                <a:ea typeface="Arial"/>
                <a:cs typeface="Arial"/>
                <a:sym typeface="Arial"/>
              </a:rPr>
              <a:t>  </a:t>
            </a:r>
            <a:endParaRPr/>
          </a:p>
        </p:txBody>
      </p:sp>
      <p:sp>
        <p:nvSpPr>
          <p:cNvPr id="411" name="Google Shape;411;p23"/>
          <p:cNvSpPr/>
          <p:nvPr/>
        </p:nvSpPr>
        <p:spPr>
          <a:xfrm>
            <a:off x="2034722" y="1028700"/>
            <a:ext cx="13951128" cy="10411029"/>
          </a:xfrm>
          <a:custGeom>
            <a:avLst/>
            <a:gdLst/>
            <a:ahLst/>
            <a:cxnLst/>
            <a:rect l="l" t="t" r="r" b="b"/>
            <a:pathLst>
              <a:path w="13951128" h="10411029" extrusionOk="0">
                <a:moveTo>
                  <a:pt x="0" y="0"/>
                </a:moveTo>
                <a:lnTo>
                  <a:pt x="13951128" y="0"/>
                </a:lnTo>
                <a:lnTo>
                  <a:pt x="13951128" y="10411029"/>
                </a:lnTo>
                <a:lnTo>
                  <a:pt x="0" y="10411029"/>
                </a:lnTo>
                <a:lnTo>
                  <a:pt x="0" y="0"/>
                </a:lnTo>
                <a:close/>
              </a:path>
            </a:pathLst>
          </a:custGeom>
          <a:blipFill rotWithShape="1">
            <a:blip r:embed="rId4">
              <a:alphaModFix/>
            </a:blip>
            <a:stretch>
              <a:fillRect/>
            </a:stretch>
          </a:blipFill>
          <a:ln>
            <a:noFill/>
          </a:ln>
        </p:spPr>
        <p:txBody>
          <a:bodyPr/>
          <a:lstStyle/>
          <a:p>
            <a:endParaRPr lang="en-GB"/>
          </a:p>
        </p:txBody>
      </p:sp>
      <p:sp>
        <p:nvSpPr>
          <p:cNvPr id="412" name="Google Shape;412;p23"/>
          <p:cNvSpPr txBox="1"/>
          <p:nvPr/>
        </p:nvSpPr>
        <p:spPr>
          <a:xfrm>
            <a:off x="-141413" y="574670"/>
            <a:ext cx="12381600"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dirty="0">
                <a:solidFill>
                  <a:srgbClr val="000000"/>
                </a:solidFill>
                <a:latin typeface="Comic Sans MS"/>
                <a:ea typeface="Comic Sans MS"/>
                <a:cs typeface="Comic Sans MS"/>
                <a:sym typeface="Comic Sans MS"/>
              </a:rPr>
              <a:t>Pollution Investigation</a:t>
            </a:r>
            <a:endParaRPr dirty="0">
              <a:latin typeface="Comic Sans MS"/>
              <a:ea typeface="Comic Sans MS"/>
              <a:cs typeface="Comic Sans MS"/>
              <a:sym typeface="Comic Sans M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416"/>
        <p:cNvGrpSpPr/>
        <p:nvPr/>
      </p:nvGrpSpPr>
      <p:grpSpPr>
        <a:xfrm>
          <a:off x="0" y="0"/>
          <a:ext cx="0" cy="0"/>
          <a:chOff x="0" y="0"/>
          <a:chExt cx="0" cy="0"/>
        </a:xfrm>
      </p:grpSpPr>
      <p:sp>
        <p:nvSpPr>
          <p:cNvPr id="417" name="Google Shape;417;p24"/>
          <p:cNvSpPr/>
          <p:nvPr/>
        </p:nvSpPr>
        <p:spPr>
          <a:xfrm rot="8787170">
            <a:off x="-739985" y="-3629459"/>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418" name="Google Shape;418;p24"/>
          <p:cNvSpPr txBox="1"/>
          <p:nvPr/>
        </p:nvSpPr>
        <p:spPr>
          <a:xfrm>
            <a:off x="746175" y="2138025"/>
            <a:ext cx="17308500" cy="137397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Now, let’s add some pollutants to our beach and sea</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What could we add?</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How could they affect</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the habitat and creatures</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that live here?</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r>
              <a:rPr lang="en-US" sz="3599" b="0" i="0" u="none" strike="noStrike" cap="none">
                <a:solidFill>
                  <a:srgbClr val="4A4A4B"/>
                </a:solidFill>
                <a:latin typeface="Arial"/>
                <a:ea typeface="Arial"/>
                <a:cs typeface="Arial"/>
                <a:sym typeface="Arial"/>
              </a:rPr>
              <a:t>  </a:t>
            </a:r>
            <a:endParaRPr/>
          </a:p>
        </p:txBody>
      </p:sp>
      <p:sp>
        <p:nvSpPr>
          <p:cNvPr id="419" name="Google Shape;419;p24"/>
          <p:cNvSpPr/>
          <p:nvPr/>
        </p:nvSpPr>
        <p:spPr>
          <a:xfrm>
            <a:off x="6049398" y="2565754"/>
            <a:ext cx="11528198" cy="8602918"/>
          </a:xfrm>
          <a:custGeom>
            <a:avLst/>
            <a:gdLst/>
            <a:ahLst/>
            <a:cxnLst/>
            <a:rect l="l" t="t" r="r" b="b"/>
            <a:pathLst>
              <a:path w="11528198" h="8602918" extrusionOk="0">
                <a:moveTo>
                  <a:pt x="0" y="0"/>
                </a:moveTo>
                <a:lnTo>
                  <a:pt x="11528197" y="0"/>
                </a:lnTo>
                <a:lnTo>
                  <a:pt x="11528197" y="8602917"/>
                </a:lnTo>
                <a:lnTo>
                  <a:pt x="0" y="8602917"/>
                </a:lnTo>
                <a:lnTo>
                  <a:pt x="0" y="0"/>
                </a:lnTo>
                <a:close/>
              </a:path>
            </a:pathLst>
          </a:custGeom>
          <a:blipFill rotWithShape="1">
            <a:blip r:embed="rId4">
              <a:alphaModFix/>
            </a:blip>
            <a:stretch>
              <a:fillRect/>
            </a:stretch>
          </a:blipFill>
          <a:ln>
            <a:noFill/>
          </a:ln>
        </p:spPr>
        <p:txBody>
          <a:bodyPr/>
          <a:lstStyle/>
          <a:p>
            <a:endParaRPr lang="en-GB"/>
          </a:p>
        </p:txBody>
      </p:sp>
      <p:sp>
        <p:nvSpPr>
          <p:cNvPr id="420" name="Google Shape;420;p24"/>
          <p:cNvSpPr txBox="1"/>
          <p:nvPr/>
        </p:nvSpPr>
        <p:spPr>
          <a:xfrm>
            <a:off x="-141413" y="574670"/>
            <a:ext cx="12381600"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a:solidFill>
                  <a:srgbClr val="000000"/>
                </a:solidFill>
                <a:latin typeface="Comic Sans MS"/>
                <a:ea typeface="Comic Sans MS"/>
                <a:cs typeface="Comic Sans MS"/>
                <a:sym typeface="Comic Sans MS"/>
              </a:rPr>
              <a:t>Pollution Investigation</a:t>
            </a:r>
            <a:endParaRPr>
              <a:latin typeface="Comic Sans MS"/>
              <a:ea typeface="Comic Sans MS"/>
              <a:cs typeface="Comic Sans MS"/>
              <a:sym typeface="Comic Sans M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424"/>
        <p:cNvGrpSpPr/>
        <p:nvPr/>
      </p:nvGrpSpPr>
      <p:grpSpPr>
        <a:xfrm>
          <a:off x="0" y="0"/>
          <a:ext cx="0" cy="0"/>
          <a:chOff x="0" y="0"/>
          <a:chExt cx="0" cy="0"/>
        </a:xfrm>
      </p:grpSpPr>
      <p:sp>
        <p:nvSpPr>
          <p:cNvPr id="425" name="Google Shape;425;p25"/>
          <p:cNvSpPr/>
          <p:nvPr/>
        </p:nvSpPr>
        <p:spPr>
          <a:xfrm rot="8787170">
            <a:off x="-739985" y="-3629459"/>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426" name="Google Shape;426;p25"/>
          <p:cNvSpPr/>
          <p:nvPr/>
        </p:nvSpPr>
        <p:spPr>
          <a:xfrm>
            <a:off x="6049474" y="2365824"/>
            <a:ext cx="10799641" cy="6933029"/>
          </a:xfrm>
          <a:custGeom>
            <a:avLst/>
            <a:gdLst/>
            <a:ahLst/>
            <a:cxnLst/>
            <a:rect l="l" t="t" r="r" b="b"/>
            <a:pathLst>
              <a:path w="9270078" h="5913031" extrusionOk="0">
                <a:moveTo>
                  <a:pt x="0" y="0"/>
                </a:moveTo>
                <a:lnTo>
                  <a:pt x="9270078" y="0"/>
                </a:lnTo>
                <a:lnTo>
                  <a:pt x="9270078" y="5913031"/>
                </a:lnTo>
                <a:lnTo>
                  <a:pt x="0" y="5913031"/>
                </a:lnTo>
                <a:lnTo>
                  <a:pt x="0" y="0"/>
                </a:lnTo>
                <a:close/>
              </a:path>
            </a:pathLst>
          </a:custGeom>
          <a:blipFill rotWithShape="1">
            <a:blip r:embed="rId4" cstate="email">
              <a:alphaModFix/>
              <a:extLst>
                <a:ext uri="{28A0092B-C50C-407E-A947-70E740481C1C}">
                  <a14:useLocalDpi xmlns:a14="http://schemas.microsoft.com/office/drawing/2010/main"/>
                </a:ext>
              </a:extLst>
            </a:blip>
            <a:stretch>
              <a:fillRect t="-20141" r="-5177"/>
            </a:stretch>
          </a:blipFill>
          <a:ln>
            <a:noFill/>
          </a:ln>
        </p:spPr>
        <p:txBody>
          <a:bodyPr/>
          <a:lstStyle/>
          <a:p>
            <a:endParaRPr lang="en-GB"/>
          </a:p>
        </p:txBody>
      </p:sp>
      <p:sp>
        <p:nvSpPr>
          <p:cNvPr id="427" name="Google Shape;427;p25"/>
          <p:cNvSpPr txBox="1"/>
          <p:nvPr/>
        </p:nvSpPr>
        <p:spPr>
          <a:xfrm>
            <a:off x="760475" y="2365825"/>
            <a:ext cx="5289000" cy="67590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What has happened...</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What will be affected </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the most?</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How can we clean it up?</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p:txBody>
      </p:sp>
      <p:sp>
        <p:nvSpPr>
          <p:cNvPr id="428" name="Google Shape;428;p25"/>
          <p:cNvSpPr txBox="1"/>
          <p:nvPr/>
        </p:nvSpPr>
        <p:spPr>
          <a:xfrm>
            <a:off x="-141413" y="574670"/>
            <a:ext cx="12381600"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a:solidFill>
                  <a:srgbClr val="000000"/>
                </a:solidFill>
                <a:latin typeface="Comic Sans MS"/>
                <a:ea typeface="Comic Sans MS"/>
                <a:cs typeface="Comic Sans MS"/>
                <a:sym typeface="Comic Sans MS"/>
              </a:rPr>
              <a:t>Pollution Investigation</a:t>
            </a:r>
            <a:endParaRPr>
              <a:latin typeface="Comic Sans MS"/>
              <a:ea typeface="Comic Sans MS"/>
              <a:cs typeface="Comic Sans MS"/>
              <a:sym typeface="Comic Sans M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432"/>
        <p:cNvGrpSpPr/>
        <p:nvPr/>
      </p:nvGrpSpPr>
      <p:grpSpPr>
        <a:xfrm>
          <a:off x="0" y="0"/>
          <a:ext cx="0" cy="0"/>
          <a:chOff x="0" y="0"/>
          <a:chExt cx="0" cy="0"/>
        </a:xfrm>
      </p:grpSpPr>
      <p:sp>
        <p:nvSpPr>
          <p:cNvPr id="433" name="Google Shape;433;p26">
            <a:hlinkClick r:id="rId3"/>
          </p:cNvPr>
          <p:cNvSpPr/>
          <p:nvPr/>
        </p:nvSpPr>
        <p:spPr>
          <a:xfrm rot="8787170">
            <a:off x="-739985" y="-3629459"/>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4"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grpSp>
        <p:nvGrpSpPr>
          <p:cNvPr id="434" name="Google Shape;434;p26"/>
          <p:cNvGrpSpPr/>
          <p:nvPr/>
        </p:nvGrpSpPr>
        <p:grpSpPr>
          <a:xfrm>
            <a:off x="286469" y="5143500"/>
            <a:ext cx="17715061" cy="4547199"/>
            <a:chOff x="0" y="0"/>
            <a:chExt cx="23620082" cy="6062933"/>
          </a:xfrm>
        </p:grpSpPr>
        <p:sp>
          <p:nvSpPr>
            <p:cNvPr id="435" name="Google Shape;435;p26"/>
            <p:cNvSpPr/>
            <p:nvPr/>
          </p:nvSpPr>
          <p:spPr>
            <a:xfrm>
              <a:off x="0" y="0"/>
              <a:ext cx="7605569" cy="6062933"/>
            </a:xfrm>
            <a:custGeom>
              <a:avLst/>
              <a:gdLst/>
              <a:ahLst/>
              <a:cxnLst/>
              <a:rect l="l" t="t" r="r" b="b"/>
              <a:pathLst>
                <a:path w="1019607" h="812800" extrusionOk="0">
                  <a:moveTo>
                    <a:pt x="31216" y="0"/>
                  </a:moveTo>
                  <a:lnTo>
                    <a:pt x="988390" y="0"/>
                  </a:lnTo>
                  <a:cubicBezTo>
                    <a:pt x="996669" y="0"/>
                    <a:pt x="1004609" y="3289"/>
                    <a:pt x="1010464" y="9143"/>
                  </a:cubicBezTo>
                  <a:cubicBezTo>
                    <a:pt x="1016318" y="14997"/>
                    <a:pt x="1019607" y="22937"/>
                    <a:pt x="1019607" y="31216"/>
                  </a:cubicBezTo>
                  <a:lnTo>
                    <a:pt x="1019607" y="781584"/>
                  </a:lnTo>
                  <a:cubicBezTo>
                    <a:pt x="1019607" y="789863"/>
                    <a:pt x="1016318" y="797803"/>
                    <a:pt x="1010464" y="803657"/>
                  </a:cubicBezTo>
                  <a:cubicBezTo>
                    <a:pt x="1004609" y="809511"/>
                    <a:pt x="996669" y="812800"/>
                    <a:pt x="988390" y="812800"/>
                  </a:cubicBezTo>
                  <a:lnTo>
                    <a:pt x="31216" y="812800"/>
                  </a:lnTo>
                  <a:cubicBezTo>
                    <a:pt x="22937" y="812800"/>
                    <a:pt x="14997" y="809511"/>
                    <a:pt x="9143" y="803657"/>
                  </a:cubicBezTo>
                  <a:cubicBezTo>
                    <a:pt x="3289" y="797803"/>
                    <a:pt x="0" y="789863"/>
                    <a:pt x="0" y="781584"/>
                  </a:cubicBezTo>
                  <a:lnTo>
                    <a:pt x="0" y="31216"/>
                  </a:lnTo>
                  <a:cubicBezTo>
                    <a:pt x="0" y="22937"/>
                    <a:pt x="3289" y="14997"/>
                    <a:pt x="9143" y="9143"/>
                  </a:cubicBezTo>
                  <a:cubicBezTo>
                    <a:pt x="14997" y="3289"/>
                    <a:pt x="22937" y="0"/>
                    <a:pt x="31216" y="0"/>
                  </a:cubicBezTo>
                  <a:close/>
                </a:path>
              </a:pathLst>
            </a:cu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6"/>
            <p:cNvSpPr/>
            <p:nvPr/>
          </p:nvSpPr>
          <p:spPr>
            <a:xfrm>
              <a:off x="8007257" y="0"/>
              <a:ext cx="7605569" cy="6062933"/>
            </a:xfrm>
            <a:custGeom>
              <a:avLst/>
              <a:gdLst/>
              <a:ahLst/>
              <a:cxnLst/>
              <a:rect l="l" t="t" r="r" b="b"/>
              <a:pathLst>
                <a:path w="1019607" h="812800" extrusionOk="0">
                  <a:moveTo>
                    <a:pt x="31216" y="0"/>
                  </a:moveTo>
                  <a:lnTo>
                    <a:pt x="988390" y="0"/>
                  </a:lnTo>
                  <a:cubicBezTo>
                    <a:pt x="996669" y="0"/>
                    <a:pt x="1004609" y="3289"/>
                    <a:pt x="1010464" y="9143"/>
                  </a:cubicBezTo>
                  <a:cubicBezTo>
                    <a:pt x="1016318" y="14997"/>
                    <a:pt x="1019607" y="22937"/>
                    <a:pt x="1019607" y="31216"/>
                  </a:cubicBezTo>
                  <a:lnTo>
                    <a:pt x="1019607" y="781584"/>
                  </a:lnTo>
                  <a:cubicBezTo>
                    <a:pt x="1019607" y="789863"/>
                    <a:pt x="1016318" y="797803"/>
                    <a:pt x="1010464" y="803657"/>
                  </a:cubicBezTo>
                  <a:cubicBezTo>
                    <a:pt x="1004609" y="809511"/>
                    <a:pt x="996669" y="812800"/>
                    <a:pt x="988390" y="812800"/>
                  </a:cubicBezTo>
                  <a:lnTo>
                    <a:pt x="31216" y="812800"/>
                  </a:lnTo>
                  <a:cubicBezTo>
                    <a:pt x="22937" y="812800"/>
                    <a:pt x="14997" y="809511"/>
                    <a:pt x="9143" y="803657"/>
                  </a:cubicBezTo>
                  <a:cubicBezTo>
                    <a:pt x="3289" y="797803"/>
                    <a:pt x="0" y="789863"/>
                    <a:pt x="0" y="781584"/>
                  </a:cubicBezTo>
                  <a:lnTo>
                    <a:pt x="0" y="31216"/>
                  </a:lnTo>
                  <a:cubicBezTo>
                    <a:pt x="0" y="22937"/>
                    <a:pt x="3289" y="14997"/>
                    <a:pt x="9143" y="9143"/>
                  </a:cubicBezTo>
                  <a:cubicBezTo>
                    <a:pt x="14997" y="3289"/>
                    <a:pt x="22937" y="0"/>
                    <a:pt x="31216" y="0"/>
                  </a:cubicBezTo>
                  <a:close/>
                </a:path>
              </a:pathLst>
            </a:cu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6"/>
            <p:cNvSpPr/>
            <p:nvPr/>
          </p:nvSpPr>
          <p:spPr>
            <a:xfrm>
              <a:off x="16014513" y="0"/>
              <a:ext cx="7605569" cy="6062933"/>
            </a:xfrm>
            <a:custGeom>
              <a:avLst/>
              <a:gdLst/>
              <a:ahLst/>
              <a:cxnLst/>
              <a:rect l="l" t="t" r="r" b="b"/>
              <a:pathLst>
                <a:path w="1019607" h="812800" extrusionOk="0">
                  <a:moveTo>
                    <a:pt x="31216" y="0"/>
                  </a:moveTo>
                  <a:lnTo>
                    <a:pt x="988390" y="0"/>
                  </a:lnTo>
                  <a:cubicBezTo>
                    <a:pt x="996669" y="0"/>
                    <a:pt x="1004609" y="3289"/>
                    <a:pt x="1010464" y="9143"/>
                  </a:cubicBezTo>
                  <a:cubicBezTo>
                    <a:pt x="1016318" y="14997"/>
                    <a:pt x="1019607" y="22937"/>
                    <a:pt x="1019607" y="31216"/>
                  </a:cubicBezTo>
                  <a:lnTo>
                    <a:pt x="1019607" y="781584"/>
                  </a:lnTo>
                  <a:cubicBezTo>
                    <a:pt x="1019607" y="789863"/>
                    <a:pt x="1016318" y="797803"/>
                    <a:pt x="1010464" y="803657"/>
                  </a:cubicBezTo>
                  <a:cubicBezTo>
                    <a:pt x="1004609" y="809511"/>
                    <a:pt x="996669" y="812800"/>
                    <a:pt x="988390" y="812800"/>
                  </a:cubicBezTo>
                  <a:lnTo>
                    <a:pt x="31216" y="812800"/>
                  </a:lnTo>
                  <a:cubicBezTo>
                    <a:pt x="22937" y="812800"/>
                    <a:pt x="14997" y="809511"/>
                    <a:pt x="9143" y="803657"/>
                  </a:cubicBezTo>
                  <a:cubicBezTo>
                    <a:pt x="3289" y="797803"/>
                    <a:pt x="0" y="789863"/>
                    <a:pt x="0" y="781584"/>
                  </a:cubicBezTo>
                  <a:lnTo>
                    <a:pt x="0" y="31216"/>
                  </a:lnTo>
                  <a:cubicBezTo>
                    <a:pt x="0" y="22937"/>
                    <a:pt x="3289" y="14997"/>
                    <a:pt x="9143" y="9143"/>
                  </a:cubicBezTo>
                  <a:cubicBezTo>
                    <a:pt x="14997" y="3289"/>
                    <a:pt x="22937" y="0"/>
                    <a:pt x="31216" y="0"/>
                  </a:cubicBezTo>
                  <a:close/>
                </a:path>
              </a:pathLst>
            </a:cu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8" name="Google Shape;438;p26"/>
          <p:cNvSpPr txBox="1"/>
          <p:nvPr/>
        </p:nvSpPr>
        <p:spPr>
          <a:xfrm>
            <a:off x="837948" y="449580"/>
            <a:ext cx="7512422"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dirty="0">
                <a:solidFill>
                  <a:srgbClr val="000000"/>
                </a:solidFill>
                <a:latin typeface="Comic Sans MS"/>
                <a:ea typeface="Comic Sans MS"/>
                <a:cs typeface="Comic Sans MS"/>
                <a:sym typeface="Comic Sans MS"/>
              </a:rPr>
              <a:t>Climate Change</a:t>
            </a:r>
            <a:endParaRPr dirty="0">
              <a:latin typeface="Comic Sans MS"/>
              <a:ea typeface="Comic Sans MS"/>
              <a:cs typeface="Comic Sans MS"/>
              <a:sym typeface="Comic Sans MS"/>
            </a:endParaRPr>
          </a:p>
        </p:txBody>
      </p:sp>
      <p:sp>
        <p:nvSpPr>
          <p:cNvPr id="439" name="Google Shape;439;p26"/>
          <p:cNvSpPr txBox="1"/>
          <p:nvPr/>
        </p:nvSpPr>
        <p:spPr>
          <a:xfrm>
            <a:off x="15242459" y="655033"/>
            <a:ext cx="2559600" cy="769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5000" i="0" u="none" strike="noStrike" cap="none">
                <a:solidFill>
                  <a:srgbClr val="000000"/>
                </a:solidFill>
                <a:latin typeface="Comic Sans MS"/>
                <a:ea typeface="Comic Sans MS"/>
                <a:cs typeface="Comic Sans MS"/>
                <a:sym typeface="Comic Sans MS"/>
              </a:rPr>
              <a:t>Lesson 4</a:t>
            </a:r>
            <a:endParaRPr>
              <a:latin typeface="Comic Sans MS"/>
              <a:ea typeface="Comic Sans MS"/>
              <a:cs typeface="Comic Sans MS"/>
              <a:sym typeface="Comic Sans MS"/>
            </a:endParaRPr>
          </a:p>
        </p:txBody>
      </p:sp>
      <p:sp>
        <p:nvSpPr>
          <p:cNvPr id="440" name="Google Shape;440;p26"/>
          <p:cNvSpPr txBox="1"/>
          <p:nvPr/>
        </p:nvSpPr>
        <p:spPr>
          <a:xfrm>
            <a:off x="837948" y="1731227"/>
            <a:ext cx="10195500" cy="40011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199" i="0" u="none" strike="noStrike" cap="none" dirty="0">
                <a:solidFill>
                  <a:srgbClr val="404040"/>
                </a:solidFill>
                <a:latin typeface="Comic Sans MS"/>
                <a:ea typeface="Comic Sans MS"/>
                <a:cs typeface="Comic Sans MS"/>
                <a:sym typeface="Comic Sans MS"/>
              </a:rPr>
              <a:t>What has happened in these pictures?</a:t>
            </a:r>
            <a:endParaRPr sz="1000" dirty="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199" i="0" u="none" strike="noStrike" cap="none" dirty="0">
              <a:solidFill>
                <a:srgbClr val="404040"/>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199" i="0" u="none" strike="noStrike" cap="none" dirty="0">
                <a:solidFill>
                  <a:srgbClr val="404040"/>
                </a:solidFill>
                <a:latin typeface="Comic Sans MS"/>
                <a:ea typeface="Comic Sans MS"/>
                <a:cs typeface="Comic Sans MS"/>
                <a:sym typeface="Comic Sans MS"/>
              </a:rPr>
              <a:t>Why is the sea level rising?</a:t>
            </a:r>
            <a:endParaRPr sz="1000" dirty="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199" i="0" u="none" strike="noStrike" cap="none" dirty="0">
              <a:solidFill>
                <a:srgbClr val="404040"/>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199" i="0" u="none" strike="noStrike" cap="none" dirty="0">
                <a:solidFill>
                  <a:srgbClr val="404040"/>
                </a:solidFill>
                <a:latin typeface="Comic Sans MS"/>
                <a:ea typeface="Comic Sans MS"/>
                <a:cs typeface="Comic Sans MS"/>
                <a:sym typeface="Comic Sans MS"/>
              </a:rPr>
              <a:t>How does this affect the creatures living here?</a:t>
            </a:r>
            <a:endParaRPr sz="1000" dirty="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b="0" i="0" u="none" strike="noStrike" cap="none" dirty="0">
              <a:solidFill>
                <a:srgbClr val="40404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444"/>
        <p:cNvGrpSpPr/>
        <p:nvPr/>
      </p:nvGrpSpPr>
      <p:grpSpPr>
        <a:xfrm>
          <a:off x="0" y="0"/>
          <a:ext cx="0" cy="0"/>
          <a:chOff x="0" y="0"/>
          <a:chExt cx="0" cy="0"/>
        </a:xfrm>
      </p:grpSpPr>
      <p:sp>
        <p:nvSpPr>
          <p:cNvPr id="445" name="Google Shape;445;p27">
            <a:hlinkClick r:id="rId3"/>
          </p:cNvPr>
          <p:cNvSpPr/>
          <p:nvPr/>
        </p:nvSpPr>
        <p:spPr>
          <a:xfrm rot="8787170">
            <a:off x="-739985" y="-3629459"/>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4"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446" name="Google Shape;446;p27"/>
          <p:cNvSpPr txBox="1"/>
          <p:nvPr/>
        </p:nvSpPr>
        <p:spPr>
          <a:xfrm>
            <a:off x="837948" y="3527238"/>
            <a:ext cx="11063100" cy="8699700"/>
          </a:xfrm>
          <a:prstGeom prst="rect">
            <a:avLst/>
          </a:prstGeom>
          <a:noFill/>
          <a:ln>
            <a:noFill/>
          </a:ln>
        </p:spPr>
        <p:txBody>
          <a:bodyPr spcFirstLastPara="1" wrap="square" lIns="0" tIns="0" rIns="0" bIns="0" anchor="t" anchorCtr="0">
            <a:spAutoFit/>
          </a:bodyPr>
          <a:lstStyle/>
          <a:p>
            <a:pPr marL="0" marR="0" lvl="0" indent="0" algn="l" rtl="0">
              <a:lnSpc>
                <a:spcPct val="280000"/>
              </a:lnSpc>
              <a:spcBef>
                <a:spcPts val="0"/>
              </a:spcBef>
              <a:spcAft>
                <a:spcPts val="0"/>
              </a:spcAft>
              <a:buNone/>
            </a:pPr>
            <a:endParaRPr sz="1800" b="0" i="0" u="none" strike="noStrike" cap="none">
              <a:solidFill>
                <a:schemeClr val="dk1"/>
              </a:solidFill>
              <a:latin typeface="Calibri"/>
              <a:ea typeface="Calibri"/>
              <a:cs typeface="Calibri"/>
              <a:sym typeface="Calibri"/>
            </a:endParaRPr>
          </a:p>
          <a:p>
            <a:pPr marL="0" marR="0" lvl="0" indent="0" algn="l" rtl="0">
              <a:lnSpc>
                <a:spcPct val="280000"/>
              </a:lnSpc>
              <a:spcBef>
                <a:spcPts val="0"/>
              </a:spcBef>
              <a:spcAft>
                <a:spcPts val="0"/>
              </a:spcAft>
              <a:buNone/>
            </a:pPr>
            <a:endParaRPr sz="1600" i="0" u="none" strike="noStrike" cap="none">
              <a:solidFill>
                <a:schemeClr val="dk1"/>
              </a:solidFill>
              <a:latin typeface="Comic Sans MS"/>
              <a:ea typeface="Comic Sans MS"/>
              <a:cs typeface="Comic Sans MS"/>
              <a:sym typeface="Comic Sans MS"/>
            </a:endParaRPr>
          </a:p>
          <a:p>
            <a:pPr marL="0" marR="0" lvl="0" indent="0" algn="l" rtl="0">
              <a:lnSpc>
                <a:spcPct val="140000"/>
              </a:lnSpc>
              <a:spcBef>
                <a:spcPts val="0"/>
              </a:spcBef>
              <a:spcAft>
                <a:spcPts val="0"/>
              </a:spcAft>
              <a:buNone/>
            </a:pPr>
            <a:r>
              <a:rPr lang="en-US" sz="3400" i="0" u="none" strike="noStrike" cap="none">
                <a:solidFill>
                  <a:srgbClr val="404040"/>
                </a:solidFill>
                <a:latin typeface="Comic Sans MS"/>
                <a:ea typeface="Comic Sans MS"/>
                <a:cs typeface="Comic Sans MS"/>
                <a:sym typeface="Comic Sans MS"/>
              </a:rPr>
              <a:t>Why is the sea rising?</a:t>
            </a:r>
            <a:endParaRPr sz="1200">
              <a:latin typeface="Comic Sans MS"/>
              <a:ea typeface="Comic Sans MS"/>
              <a:cs typeface="Comic Sans MS"/>
              <a:sym typeface="Comic Sans MS"/>
            </a:endParaRPr>
          </a:p>
          <a:p>
            <a:pPr marL="0" marR="0" lvl="0" indent="0" algn="l" rtl="0">
              <a:lnSpc>
                <a:spcPct val="140000"/>
              </a:lnSpc>
              <a:spcBef>
                <a:spcPts val="0"/>
              </a:spcBef>
              <a:spcAft>
                <a:spcPts val="0"/>
              </a:spcAft>
              <a:buNone/>
            </a:pPr>
            <a:r>
              <a:rPr lang="en-US" sz="3400" i="0" u="none" strike="noStrike" cap="none">
                <a:solidFill>
                  <a:srgbClr val="404040"/>
                </a:solidFill>
                <a:latin typeface="Comic Sans MS"/>
                <a:ea typeface="Comic Sans MS"/>
                <a:cs typeface="Comic Sans MS"/>
                <a:sym typeface="Comic Sans MS"/>
              </a:rPr>
              <a:t>The Earth is getting warmer (this is called </a:t>
            </a:r>
            <a:endParaRPr sz="1200">
              <a:latin typeface="Comic Sans MS"/>
              <a:ea typeface="Comic Sans MS"/>
              <a:cs typeface="Comic Sans MS"/>
              <a:sym typeface="Comic Sans MS"/>
            </a:endParaRPr>
          </a:p>
          <a:p>
            <a:pPr marL="0" marR="0" lvl="0" indent="0" algn="l" rtl="0">
              <a:lnSpc>
                <a:spcPct val="140000"/>
              </a:lnSpc>
              <a:spcBef>
                <a:spcPts val="0"/>
              </a:spcBef>
              <a:spcAft>
                <a:spcPts val="0"/>
              </a:spcAft>
              <a:buNone/>
            </a:pPr>
            <a:r>
              <a:rPr lang="en-US" sz="3400" i="0" u="none" strike="noStrike" cap="none">
                <a:solidFill>
                  <a:srgbClr val="404040"/>
                </a:solidFill>
                <a:latin typeface="Comic Sans MS"/>
                <a:ea typeface="Comic Sans MS"/>
                <a:cs typeface="Comic Sans MS"/>
                <a:sym typeface="Comic Sans MS"/>
              </a:rPr>
              <a:t>climate change)</a:t>
            </a:r>
            <a:endParaRPr sz="1200">
              <a:latin typeface="Comic Sans MS"/>
              <a:ea typeface="Comic Sans MS"/>
              <a:cs typeface="Comic Sans MS"/>
              <a:sym typeface="Comic Sans MS"/>
            </a:endParaRPr>
          </a:p>
          <a:p>
            <a:pPr marL="777240" marR="0" lvl="1" indent="-375920" algn="l" rtl="0">
              <a:lnSpc>
                <a:spcPct val="140000"/>
              </a:lnSpc>
              <a:spcBef>
                <a:spcPts val="0"/>
              </a:spcBef>
              <a:spcAft>
                <a:spcPts val="0"/>
              </a:spcAft>
              <a:buClr>
                <a:srgbClr val="404040"/>
              </a:buClr>
              <a:buSzPts val="3400"/>
              <a:buFont typeface="Comic Sans MS"/>
              <a:buChar char="•"/>
            </a:pPr>
            <a:r>
              <a:rPr lang="en-US" sz="3400" i="0" u="none" strike="noStrike" cap="none">
                <a:solidFill>
                  <a:srgbClr val="404040"/>
                </a:solidFill>
                <a:latin typeface="Comic Sans MS"/>
                <a:ea typeface="Comic Sans MS"/>
                <a:cs typeface="Comic Sans MS"/>
                <a:sym typeface="Comic Sans MS"/>
              </a:rPr>
              <a:t>When ice at the North and South Pole melts, it it makes more water in the sea. </a:t>
            </a:r>
            <a:endParaRPr sz="1200">
              <a:latin typeface="Comic Sans MS"/>
              <a:ea typeface="Comic Sans MS"/>
              <a:cs typeface="Comic Sans MS"/>
              <a:sym typeface="Comic Sans MS"/>
            </a:endParaRPr>
          </a:p>
          <a:p>
            <a:pPr marL="777240" marR="0" lvl="1" indent="-375920" algn="l" rtl="0">
              <a:lnSpc>
                <a:spcPct val="140000"/>
              </a:lnSpc>
              <a:spcBef>
                <a:spcPts val="0"/>
              </a:spcBef>
              <a:spcAft>
                <a:spcPts val="0"/>
              </a:spcAft>
              <a:buClr>
                <a:srgbClr val="404040"/>
              </a:buClr>
              <a:buSzPts val="3400"/>
              <a:buFont typeface="Comic Sans MS"/>
              <a:buChar char="•"/>
            </a:pPr>
            <a:r>
              <a:rPr lang="en-US" sz="3400" i="0" u="none" strike="noStrike" cap="none">
                <a:solidFill>
                  <a:srgbClr val="404040"/>
                </a:solidFill>
                <a:latin typeface="Comic Sans MS"/>
                <a:ea typeface="Comic Sans MS"/>
                <a:cs typeface="Comic Sans MS"/>
                <a:sym typeface="Comic Sans MS"/>
              </a:rPr>
              <a:t>Warmer water takes up more space, so the </a:t>
            </a:r>
            <a:endParaRPr sz="1200">
              <a:latin typeface="Comic Sans MS"/>
              <a:ea typeface="Comic Sans MS"/>
              <a:cs typeface="Comic Sans MS"/>
              <a:sym typeface="Comic Sans MS"/>
            </a:endParaRPr>
          </a:p>
          <a:p>
            <a:pPr marL="0" marR="0" lvl="0" indent="0" algn="l" rtl="0">
              <a:lnSpc>
                <a:spcPct val="140000"/>
              </a:lnSpc>
              <a:spcBef>
                <a:spcPts val="0"/>
              </a:spcBef>
              <a:spcAft>
                <a:spcPts val="0"/>
              </a:spcAft>
              <a:buNone/>
            </a:pPr>
            <a:r>
              <a:rPr lang="en-US" sz="3400" i="0" u="none" strike="noStrike" cap="none">
                <a:solidFill>
                  <a:srgbClr val="404040"/>
                </a:solidFill>
                <a:latin typeface="Comic Sans MS"/>
                <a:ea typeface="Comic Sans MS"/>
                <a:cs typeface="Comic Sans MS"/>
                <a:sym typeface="Comic Sans MS"/>
              </a:rPr>
              <a:t>      sea level rises.</a:t>
            </a:r>
            <a:endParaRPr sz="1200">
              <a:latin typeface="Comic Sans MS"/>
              <a:ea typeface="Comic Sans MS"/>
              <a:cs typeface="Comic Sans MS"/>
              <a:sym typeface="Comic Sans MS"/>
            </a:endParaRPr>
          </a:p>
          <a:p>
            <a:pPr marL="0" marR="0" lvl="0" indent="0" algn="l" rtl="0">
              <a:lnSpc>
                <a:spcPct val="140000"/>
              </a:lnSpc>
              <a:spcBef>
                <a:spcPts val="0"/>
              </a:spcBef>
              <a:spcAft>
                <a:spcPts val="0"/>
              </a:spcAft>
              <a:buNone/>
            </a:pPr>
            <a:r>
              <a:rPr lang="en-US" sz="3600" b="0" i="0" u="none" strike="noStrike" cap="none">
                <a:solidFill>
                  <a:srgbClr val="404040"/>
                </a:solidFill>
                <a:latin typeface="Arial"/>
                <a:ea typeface="Arial"/>
                <a:cs typeface="Arial"/>
                <a:sym typeface="Arial"/>
              </a:rPr>
              <a:t> </a:t>
            </a:r>
            <a:endParaRPr/>
          </a:p>
          <a:p>
            <a:pPr marL="0" marR="0" lvl="0" indent="0" algn="l" rtl="0">
              <a:lnSpc>
                <a:spcPct val="140000"/>
              </a:lnSpc>
              <a:spcBef>
                <a:spcPts val="0"/>
              </a:spcBef>
              <a:spcAft>
                <a:spcPts val="0"/>
              </a:spcAft>
              <a:buNone/>
            </a:pPr>
            <a:r>
              <a:rPr lang="en-US" sz="3600" b="0" i="0" u="none" strike="noStrike" cap="none">
                <a:solidFill>
                  <a:srgbClr val="404040"/>
                </a:solidFill>
                <a:latin typeface="Arial"/>
                <a:ea typeface="Arial"/>
                <a:cs typeface="Arial"/>
                <a:sym typeface="Arial"/>
              </a:rPr>
              <a:t> </a:t>
            </a:r>
            <a:endParaRPr/>
          </a:p>
          <a:p>
            <a:pPr marL="0" marR="0" lvl="0" indent="0" algn="l" rtl="0">
              <a:lnSpc>
                <a:spcPct val="140000"/>
              </a:lnSpc>
              <a:spcBef>
                <a:spcPts val="0"/>
              </a:spcBef>
              <a:spcAft>
                <a:spcPts val="0"/>
              </a:spcAft>
              <a:buNone/>
            </a:pPr>
            <a:r>
              <a:rPr lang="en-US" sz="3600" b="0" i="0" u="none" strike="noStrike" cap="none">
                <a:solidFill>
                  <a:srgbClr val="404040"/>
                </a:solidFill>
                <a:latin typeface="Arial"/>
                <a:ea typeface="Arial"/>
                <a:cs typeface="Arial"/>
                <a:sym typeface="Arial"/>
              </a:rPr>
              <a:t> </a:t>
            </a:r>
            <a:endParaRPr/>
          </a:p>
        </p:txBody>
      </p:sp>
      <p:sp>
        <p:nvSpPr>
          <p:cNvPr id="447" name="Google Shape;447;p27"/>
          <p:cNvSpPr/>
          <p:nvPr/>
        </p:nvSpPr>
        <p:spPr>
          <a:xfrm>
            <a:off x="11378533" y="4700309"/>
            <a:ext cx="5880767" cy="4557991"/>
          </a:xfrm>
          <a:custGeom>
            <a:avLst/>
            <a:gdLst/>
            <a:ahLst/>
            <a:cxnLst/>
            <a:rect l="l" t="t" r="r" b="b"/>
            <a:pathLst>
              <a:path w="5880767" h="4557991" extrusionOk="0">
                <a:moveTo>
                  <a:pt x="0" y="0"/>
                </a:moveTo>
                <a:lnTo>
                  <a:pt x="5880767" y="0"/>
                </a:lnTo>
                <a:lnTo>
                  <a:pt x="5880767" y="4557991"/>
                </a:lnTo>
                <a:lnTo>
                  <a:pt x="0" y="4557991"/>
                </a:lnTo>
                <a:lnTo>
                  <a:pt x="0" y="0"/>
                </a:lnTo>
                <a:close/>
              </a:path>
            </a:pathLst>
          </a:cu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448" name="Google Shape;448;p27"/>
          <p:cNvSpPr txBox="1"/>
          <p:nvPr/>
        </p:nvSpPr>
        <p:spPr>
          <a:xfrm>
            <a:off x="837947" y="449580"/>
            <a:ext cx="7460663"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dirty="0">
                <a:solidFill>
                  <a:srgbClr val="000000"/>
                </a:solidFill>
                <a:latin typeface="Comic Sans MS"/>
                <a:ea typeface="Comic Sans MS"/>
                <a:cs typeface="Comic Sans MS"/>
                <a:sym typeface="Comic Sans MS"/>
              </a:rPr>
              <a:t>Climate Change</a:t>
            </a:r>
            <a:endParaRPr dirty="0">
              <a:latin typeface="Comic Sans MS"/>
              <a:ea typeface="Comic Sans MS"/>
              <a:cs typeface="Comic Sans MS"/>
              <a:sym typeface="Comic Sans MS"/>
            </a:endParaRPr>
          </a:p>
        </p:txBody>
      </p:sp>
      <p:sp>
        <p:nvSpPr>
          <p:cNvPr id="449" name="Google Shape;449;p27"/>
          <p:cNvSpPr txBox="1"/>
          <p:nvPr/>
        </p:nvSpPr>
        <p:spPr>
          <a:xfrm>
            <a:off x="756780" y="2180950"/>
            <a:ext cx="17531100" cy="19887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3400" i="0" u="none" strike="noStrike" cap="none">
                <a:solidFill>
                  <a:srgbClr val="404040"/>
                </a:solidFill>
                <a:latin typeface="Comic Sans MS"/>
                <a:ea typeface="Comic Sans MS"/>
                <a:cs typeface="Comic Sans MS"/>
                <a:sym typeface="Comic Sans MS"/>
              </a:rPr>
              <a:t>Our Changing Coasts</a:t>
            </a:r>
            <a:endParaRPr sz="1200">
              <a:latin typeface="Comic Sans MS"/>
              <a:ea typeface="Comic Sans MS"/>
              <a:cs typeface="Comic Sans MS"/>
              <a:sym typeface="Comic Sans MS"/>
            </a:endParaRPr>
          </a:p>
          <a:p>
            <a:pPr marL="0" marR="0" lvl="0" indent="0" algn="l" rtl="0">
              <a:lnSpc>
                <a:spcPct val="140000"/>
              </a:lnSpc>
              <a:spcBef>
                <a:spcPts val="0"/>
              </a:spcBef>
              <a:spcAft>
                <a:spcPts val="0"/>
              </a:spcAft>
              <a:buNone/>
            </a:pPr>
            <a:r>
              <a:rPr lang="en-US" sz="3400" i="0" u="none" strike="noStrike" cap="none">
                <a:solidFill>
                  <a:srgbClr val="404040"/>
                </a:solidFill>
                <a:latin typeface="Comic Sans MS"/>
                <a:ea typeface="Comic Sans MS"/>
                <a:cs typeface="Comic Sans MS"/>
                <a:sym typeface="Comic Sans MS"/>
              </a:rPr>
              <a:t>The sea is getting higher! This is called rising sea levels. When the sea gets higher, it can cover more of the beach and reach further up onto the land.</a:t>
            </a:r>
            <a:endParaRPr sz="1200">
              <a:latin typeface="Comic Sans MS"/>
              <a:ea typeface="Comic Sans MS"/>
              <a:cs typeface="Comic Sans MS"/>
              <a:sym typeface="Comic Sans MS"/>
            </a:endParaRPr>
          </a:p>
        </p:txBody>
      </p:sp>
      <p:grpSp>
        <p:nvGrpSpPr>
          <p:cNvPr id="450" name="Google Shape;450;p27"/>
          <p:cNvGrpSpPr/>
          <p:nvPr/>
        </p:nvGrpSpPr>
        <p:grpSpPr>
          <a:xfrm>
            <a:off x="14267081" y="469104"/>
            <a:ext cx="3373841" cy="869693"/>
            <a:chOff x="-84533" y="59967"/>
            <a:chExt cx="4498455" cy="1159591"/>
          </a:xfrm>
        </p:grpSpPr>
        <p:sp>
          <p:nvSpPr>
            <p:cNvPr id="451" name="Google Shape;451;p27"/>
            <p:cNvSpPr/>
            <p:nvPr/>
          </p:nvSpPr>
          <p:spPr>
            <a:xfrm>
              <a:off x="-84533" y="59967"/>
              <a:ext cx="1098260" cy="1159591"/>
            </a:xfrm>
            <a:custGeom>
              <a:avLst/>
              <a:gdLst/>
              <a:ahLst/>
              <a:cxnLst/>
              <a:rect l="l" t="t" r="r" b="b"/>
              <a:pathLst>
                <a:path w="1098260" h="1159591" extrusionOk="0">
                  <a:moveTo>
                    <a:pt x="0" y="0"/>
                  </a:moveTo>
                  <a:lnTo>
                    <a:pt x="1098260" y="0"/>
                  </a:lnTo>
                  <a:lnTo>
                    <a:pt x="1098260" y="1159591"/>
                  </a:lnTo>
                  <a:lnTo>
                    <a:pt x="0" y="1159591"/>
                  </a:lnTo>
                  <a:lnTo>
                    <a:pt x="0" y="0"/>
                  </a:lnTo>
                  <a:close/>
                </a:path>
              </a:pathLst>
            </a:cu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452" name="Google Shape;452;p27"/>
            <p:cNvSpPr txBox="1"/>
            <p:nvPr/>
          </p:nvSpPr>
          <p:spPr>
            <a:xfrm>
              <a:off x="1013722" y="353252"/>
              <a:ext cx="3400200" cy="5730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792" i="0" u="none" strike="noStrike" cap="none">
                  <a:solidFill>
                    <a:srgbClr val="000000"/>
                  </a:solidFill>
                  <a:latin typeface="Comic Sans MS"/>
                  <a:ea typeface="Comic Sans MS"/>
                  <a:cs typeface="Comic Sans MS"/>
                  <a:sym typeface="Comic Sans MS"/>
                </a:rPr>
                <a:t>read together</a:t>
              </a:r>
              <a:endParaRPr>
                <a:latin typeface="Comic Sans MS"/>
                <a:ea typeface="Comic Sans MS"/>
                <a:cs typeface="Comic Sans MS"/>
                <a:sym typeface="Comic Sans MS"/>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456"/>
        <p:cNvGrpSpPr/>
        <p:nvPr/>
      </p:nvGrpSpPr>
      <p:grpSpPr>
        <a:xfrm>
          <a:off x="0" y="0"/>
          <a:ext cx="0" cy="0"/>
          <a:chOff x="0" y="0"/>
          <a:chExt cx="0" cy="0"/>
        </a:xfrm>
      </p:grpSpPr>
      <p:sp>
        <p:nvSpPr>
          <p:cNvPr id="457" name="Google Shape;457;p28">
            <a:hlinkClick r:id="rId3"/>
          </p:cNvPr>
          <p:cNvSpPr/>
          <p:nvPr/>
        </p:nvSpPr>
        <p:spPr>
          <a:xfrm rot="8787170">
            <a:off x="-739985" y="-3629459"/>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4"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458" name="Google Shape;458;p28"/>
          <p:cNvSpPr txBox="1"/>
          <p:nvPr/>
        </p:nvSpPr>
        <p:spPr>
          <a:xfrm>
            <a:off x="837948" y="3527238"/>
            <a:ext cx="12379200" cy="6415500"/>
          </a:xfrm>
          <a:prstGeom prst="rect">
            <a:avLst/>
          </a:prstGeom>
          <a:noFill/>
          <a:ln>
            <a:noFill/>
          </a:ln>
        </p:spPr>
        <p:txBody>
          <a:bodyPr spcFirstLastPara="1" wrap="square" lIns="0" tIns="0" rIns="0" bIns="0" anchor="t" anchorCtr="0">
            <a:spAutoFit/>
          </a:bodyPr>
          <a:lstStyle/>
          <a:p>
            <a:pPr marL="777240" marR="0" lvl="1" indent="-375920" algn="l" rtl="0">
              <a:lnSpc>
                <a:spcPct val="140000"/>
              </a:lnSpc>
              <a:spcBef>
                <a:spcPts val="0"/>
              </a:spcBef>
              <a:spcAft>
                <a:spcPts val="0"/>
              </a:spcAft>
              <a:buClr>
                <a:srgbClr val="404040"/>
              </a:buClr>
              <a:buSzPts val="3400"/>
              <a:buFont typeface="Comic Sans MS"/>
              <a:buChar char="•"/>
            </a:pPr>
            <a:r>
              <a:rPr lang="en-US" sz="3400" i="0" u="none" strike="noStrike" cap="none">
                <a:solidFill>
                  <a:srgbClr val="404040"/>
                </a:solidFill>
                <a:latin typeface="Comic Sans MS"/>
                <a:ea typeface="Comic Sans MS"/>
                <a:cs typeface="Comic Sans MS"/>
                <a:sym typeface="Comic Sans MS"/>
              </a:rPr>
              <a:t>Beaches get smaller.</a:t>
            </a:r>
            <a:endParaRPr sz="1200">
              <a:latin typeface="Comic Sans MS"/>
              <a:ea typeface="Comic Sans MS"/>
              <a:cs typeface="Comic Sans MS"/>
              <a:sym typeface="Comic Sans MS"/>
            </a:endParaRPr>
          </a:p>
          <a:p>
            <a:pPr marL="0" marR="0" lvl="0" indent="0" algn="l" rtl="0">
              <a:lnSpc>
                <a:spcPct val="140000"/>
              </a:lnSpc>
              <a:spcBef>
                <a:spcPts val="0"/>
              </a:spcBef>
              <a:spcAft>
                <a:spcPts val="0"/>
              </a:spcAft>
              <a:buNone/>
            </a:pPr>
            <a:endParaRPr sz="3400" i="0" u="none" strike="noStrike" cap="none">
              <a:solidFill>
                <a:srgbClr val="404040"/>
              </a:solidFill>
              <a:latin typeface="Comic Sans MS"/>
              <a:ea typeface="Comic Sans MS"/>
              <a:cs typeface="Comic Sans MS"/>
              <a:sym typeface="Comic Sans MS"/>
            </a:endParaRPr>
          </a:p>
          <a:p>
            <a:pPr marL="777240" marR="0" lvl="1" indent="-375920" algn="l" rtl="0">
              <a:lnSpc>
                <a:spcPct val="140000"/>
              </a:lnSpc>
              <a:spcBef>
                <a:spcPts val="0"/>
              </a:spcBef>
              <a:spcAft>
                <a:spcPts val="0"/>
              </a:spcAft>
              <a:buClr>
                <a:srgbClr val="404040"/>
              </a:buClr>
              <a:buSzPts val="3400"/>
              <a:buFont typeface="Comic Sans MS"/>
              <a:buChar char="•"/>
            </a:pPr>
            <a:r>
              <a:rPr lang="en-US" sz="3400" i="0" u="none" strike="noStrike" cap="none">
                <a:solidFill>
                  <a:srgbClr val="404040"/>
                </a:solidFill>
                <a:latin typeface="Comic Sans MS"/>
                <a:ea typeface="Comic Sans MS"/>
                <a:cs typeface="Comic Sans MS"/>
                <a:sym typeface="Comic Sans MS"/>
              </a:rPr>
              <a:t>Animals that live on the beach have less space for their homes.</a:t>
            </a:r>
            <a:endParaRPr sz="1200">
              <a:latin typeface="Comic Sans MS"/>
              <a:ea typeface="Comic Sans MS"/>
              <a:cs typeface="Comic Sans MS"/>
              <a:sym typeface="Comic Sans MS"/>
            </a:endParaRPr>
          </a:p>
          <a:p>
            <a:pPr marL="0" marR="0" lvl="0" indent="0" algn="l" rtl="0">
              <a:lnSpc>
                <a:spcPct val="140000"/>
              </a:lnSpc>
              <a:spcBef>
                <a:spcPts val="0"/>
              </a:spcBef>
              <a:spcAft>
                <a:spcPts val="0"/>
              </a:spcAft>
              <a:buNone/>
            </a:pPr>
            <a:endParaRPr sz="3400" i="0" u="none" strike="noStrike" cap="none">
              <a:solidFill>
                <a:srgbClr val="404040"/>
              </a:solidFill>
              <a:latin typeface="Comic Sans MS"/>
              <a:ea typeface="Comic Sans MS"/>
              <a:cs typeface="Comic Sans MS"/>
              <a:sym typeface="Comic Sans MS"/>
            </a:endParaRPr>
          </a:p>
          <a:p>
            <a:pPr marL="777240" marR="0" lvl="1" indent="-375920" algn="l" rtl="0">
              <a:lnSpc>
                <a:spcPct val="140000"/>
              </a:lnSpc>
              <a:spcBef>
                <a:spcPts val="0"/>
              </a:spcBef>
              <a:spcAft>
                <a:spcPts val="0"/>
              </a:spcAft>
              <a:buClr>
                <a:srgbClr val="404040"/>
              </a:buClr>
              <a:buSzPts val="3400"/>
              <a:buFont typeface="Comic Sans MS"/>
              <a:buChar char="•"/>
            </a:pPr>
            <a:r>
              <a:rPr lang="en-US" sz="3400" i="0" u="none" strike="noStrike" cap="none">
                <a:solidFill>
                  <a:srgbClr val="404040"/>
                </a:solidFill>
                <a:latin typeface="Comic Sans MS"/>
                <a:ea typeface="Comic Sans MS"/>
                <a:cs typeface="Comic Sans MS"/>
                <a:sym typeface="Comic Sans MS"/>
              </a:rPr>
              <a:t>Sea water can flood towns and villages near the coast.</a:t>
            </a:r>
            <a:endParaRPr sz="1200">
              <a:latin typeface="Comic Sans MS"/>
              <a:ea typeface="Comic Sans MS"/>
              <a:cs typeface="Comic Sans MS"/>
              <a:sym typeface="Comic Sans MS"/>
            </a:endParaRPr>
          </a:p>
          <a:p>
            <a:pPr marL="0" marR="0" lvl="0" indent="0" algn="l" rtl="0">
              <a:lnSpc>
                <a:spcPct val="140000"/>
              </a:lnSpc>
              <a:spcBef>
                <a:spcPts val="0"/>
              </a:spcBef>
              <a:spcAft>
                <a:spcPts val="0"/>
              </a:spcAft>
              <a:buNone/>
            </a:pPr>
            <a:endParaRPr sz="3400" i="0" u="none" strike="noStrike" cap="none">
              <a:solidFill>
                <a:srgbClr val="404040"/>
              </a:solidFill>
              <a:latin typeface="Comic Sans MS"/>
              <a:ea typeface="Comic Sans MS"/>
              <a:cs typeface="Comic Sans MS"/>
              <a:sym typeface="Comic Sans MS"/>
            </a:endParaRPr>
          </a:p>
          <a:p>
            <a:pPr marL="777240" marR="0" lvl="1" indent="-375920" algn="l" rtl="0">
              <a:lnSpc>
                <a:spcPct val="140000"/>
              </a:lnSpc>
              <a:spcBef>
                <a:spcPts val="0"/>
              </a:spcBef>
              <a:spcAft>
                <a:spcPts val="0"/>
              </a:spcAft>
              <a:buClr>
                <a:srgbClr val="404040"/>
              </a:buClr>
              <a:buSzPts val="3400"/>
              <a:buFont typeface="Comic Sans MS"/>
              <a:buChar char="•"/>
            </a:pPr>
            <a:r>
              <a:rPr lang="en-US" sz="3400" i="0" u="none" strike="noStrike" cap="none">
                <a:solidFill>
                  <a:srgbClr val="404040"/>
                </a:solidFill>
                <a:latin typeface="Comic Sans MS"/>
                <a:ea typeface="Comic Sans MS"/>
                <a:cs typeface="Comic Sans MS"/>
                <a:sym typeface="Comic Sans MS"/>
              </a:rPr>
              <a:t>Cliffs can fall into the sea more easily.</a:t>
            </a:r>
            <a:endParaRPr sz="1200">
              <a:latin typeface="Comic Sans MS"/>
              <a:ea typeface="Comic Sans MS"/>
              <a:cs typeface="Comic Sans MS"/>
              <a:sym typeface="Comic Sans MS"/>
            </a:endParaRPr>
          </a:p>
          <a:p>
            <a:pPr marL="0" marR="0" lvl="0" indent="0" algn="l" rtl="0">
              <a:lnSpc>
                <a:spcPct val="140000"/>
              </a:lnSpc>
              <a:spcBef>
                <a:spcPts val="0"/>
              </a:spcBef>
              <a:spcAft>
                <a:spcPts val="0"/>
              </a:spcAft>
              <a:buNone/>
            </a:pPr>
            <a:endParaRPr sz="3600" b="0" i="0" u="none" strike="noStrike" cap="none">
              <a:solidFill>
                <a:srgbClr val="404040"/>
              </a:solidFill>
              <a:latin typeface="Arial"/>
              <a:ea typeface="Arial"/>
              <a:cs typeface="Arial"/>
              <a:sym typeface="Arial"/>
            </a:endParaRPr>
          </a:p>
        </p:txBody>
      </p:sp>
      <p:sp>
        <p:nvSpPr>
          <p:cNvPr id="459" name="Google Shape;459;p28"/>
          <p:cNvSpPr txBox="1"/>
          <p:nvPr/>
        </p:nvSpPr>
        <p:spPr>
          <a:xfrm>
            <a:off x="756780" y="2180950"/>
            <a:ext cx="17531100" cy="5541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3600" i="0" u="none" strike="noStrike" cap="none">
                <a:solidFill>
                  <a:srgbClr val="404040"/>
                </a:solidFill>
                <a:latin typeface="Comic Sans MS"/>
                <a:ea typeface="Comic Sans MS"/>
                <a:cs typeface="Comic Sans MS"/>
                <a:sym typeface="Comic Sans MS"/>
              </a:rPr>
              <a:t>What happens when the sea level rises?</a:t>
            </a:r>
            <a:endParaRPr>
              <a:latin typeface="Comic Sans MS"/>
              <a:ea typeface="Comic Sans MS"/>
              <a:cs typeface="Comic Sans MS"/>
              <a:sym typeface="Comic Sans MS"/>
            </a:endParaRPr>
          </a:p>
        </p:txBody>
      </p:sp>
      <p:grpSp>
        <p:nvGrpSpPr>
          <p:cNvPr id="460" name="Google Shape;460;p28"/>
          <p:cNvGrpSpPr/>
          <p:nvPr/>
        </p:nvGrpSpPr>
        <p:grpSpPr>
          <a:xfrm>
            <a:off x="14267081" y="474654"/>
            <a:ext cx="3373841" cy="869693"/>
            <a:chOff x="-84533" y="67367"/>
            <a:chExt cx="4498455" cy="1159591"/>
          </a:xfrm>
        </p:grpSpPr>
        <p:sp>
          <p:nvSpPr>
            <p:cNvPr id="461" name="Google Shape;461;p28"/>
            <p:cNvSpPr/>
            <p:nvPr/>
          </p:nvSpPr>
          <p:spPr>
            <a:xfrm>
              <a:off x="-84533" y="67367"/>
              <a:ext cx="1098260" cy="1159591"/>
            </a:xfrm>
            <a:custGeom>
              <a:avLst/>
              <a:gdLst/>
              <a:ahLst/>
              <a:cxnLst/>
              <a:rect l="l" t="t" r="r" b="b"/>
              <a:pathLst>
                <a:path w="1098260" h="1159591" extrusionOk="0">
                  <a:moveTo>
                    <a:pt x="0" y="0"/>
                  </a:moveTo>
                  <a:lnTo>
                    <a:pt x="1098260" y="0"/>
                  </a:lnTo>
                  <a:lnTo>
                    <a:pt x="1098260" y="1159591"/>
                  </a:lnTo>
                  <a:lnTo>
                    <a:pt x="0" y="1159591"/>
                  </a:lnTo>
                  <a:lnTo>
                    <a:pt x="0" y="0"/>
                  </a:lnTo>
                  <a:close/>
                </a:path>
              </a:pathLst>
            </a:cu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462" name="Google Shape;462;p28"/>
            <p:cNvSpPr txBox="1"/>
            <p:nvPr/>
          </p:nvSpPr>
          <p:spPr>
            <a:xfrm>
              <a:off x="1013722" y="353252"/>
              <a:ext cx="3400200" cy="5730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792" i="0" u="none" strike="noStrike" cap="none">
                  <a:solidFill>
                    <a:srgbClr val="000000"/>
                  </a:solidFill>
                  <a:latin typeface="Comic Sans MS"/>
                  <a:ea typeface="Comic Sans MS"/>
                  <a:cs typeface="Comic Sans MS"/>
                  <a:sym typeface="Comic Sans MS"/>
                </a:rPr>
                <a:t>read together</a:t>
              </a:r>
              <a:endParaRPr>
                <a:latin typeface="Comic Sans MS"/>
                <a:ea typeface="Comic Sans MS"/>
                <a:cs typeface="Comic Sans MS"/>
                <a:sym typeface="Comic Sans MS"/>
              </a:endParaRPr>
            </a:p>
          </p:txBody>
        </p:sp>
      </p:grpSp>
      <p:sp>
        <p:nvSpPr>
          <p:cNvPr id="463" name="Google Shape;463;p28"/>
          <p:cNvSpPr/>
          <p:nvPr/>
        </p:nvSpPr>
        <p:spPr>
          <a:xfrm>
            <a:off x="13344485" y="1510040"/>
            <a:ext cx="4085850" cy="2119629"/>
          </a:xfrm>
          <a:custGeom>
            <a:avLst/>
            <a:gdLst/>
            <a:ahLst/>
            <a:cxnLst/>
            <a:rect l="l" t="t" r="r" b="b"/>
            <a:pathLst>
              <a:path w="1455705" h="755181" extrusionOk="0">
                <a:moveTo>
                  <a:pt x="43581" y="0"/>
                </a:moveTo>
                <a:lnTo>
                  <a:pt x="1412124" y="0"/>
                </a:lnTo>
                <a:cubicBezTo>
                  <a:pt x="1423682" y="0"/>
                  <a:pt x="1434767" y="4592"/>
                  <a:pt x="1442940" y="12764"/>
                </a:cubicBezTo>
                <a:cubicBezTo>
                  <a:pt x="1451113" y="20937"/>
                  <a:pt x="1455705" y="32022"/>
                  <a:pt x="1455705" y="43581"/>
                </a:cubicBezTo>
                <a:lnTo>
                  <a:pt x="1455705" y="711600"/>
                </a:lnTo>
                <a:cubicBezTo>
                  <a:pt x="1455705" y="723158"/>
                  <a:pt x="1451113" y="734243"/>
                  <a:pt x="1442940" y="742416"/>
                </a:cubicBezTo>
                <a:cubicBezTo>
                  <a:pt x="1434767" y="750589"/>
                  <a:pt x="1423682" y="755181"/>
                  <a:pt x="1412124" y="755181"/>
                </a:cubicBezTo>
                <a:lnTo>
                  <a:pt x="43581" y="755181"/>
                </a:lnTo>
                <a:cubicBezTo>
                  <a:pt x="32022" y="755181"/>
                  <a:pt x="20937" y="750589"/>
                  <a:pt x="12764" y="742416"/>
                </a:cubicBezTo>
                <a:cubicBezTo>
                  <a:pt x="4592" y="734243"/>
                  <a:pt x="0" y="723158"/>
                  <a:pt x="0" y="711600"/>
                </a:cubicBezTo>
                <a:lnTo>
                  <a:pt x="0" y="43581"/>
                </a:lnTo>
                <a:cubicBezTo>
                  <a:pt x="0" y="32022"/>
                  <a:pt x="4592" y="20937"/>
                  <a:pt x="12764" y="12764"/>
                </a:cubicBezTo>
                <a:cubicBezTo>
                  <a:pt x="20937" y="4592"/>
                  <a:pt x="32022" y="0"/>
                  <a:pt x="43581" y="0"/>
                </a:cubicBezTo>
                <a:close/>
              </a:path>
            </a:pathLst>
          </a:cu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8"/>
          <p:cNvSpPr/>
          <p:nvPr/>
        </p:nvSpPr>
        <p:spPr>
          <a:xfrm>
            <a:off x="13344485" y="3795370"/>
            <a:ext cx="4085850" cy="2024138"/>
          </a:xfrm>
          <a:custGeom>
            <a:avLst/>
            <a:gdLst/>
            <a:ahLst/>
            <a:cxnLst/>
            <a:rect l="l" t="t" r="r" b="b"/>
            <a:pathLst>
              <a:path w="1506212" h="746181" extrusionOk="0">
                <a:moveTo>
                  <a:pt x="43581" y="0"/>
                </a:moveTo>
                <a:lnTo>
                  <a:pt x="1462632" y="0"/>
                </a:lnTo>
                <a:cubicBezTo>
                  <a:pt x="1474190" y="0"/>
                  <a:pt x="1485275" y="4592"/>
                  <a:pt x="1493448" y="12764"/>
                </a:cubicBezTo>
                <a:cubicBezTo>
                  <a:pt x="1501621" y="20937"/>
                  <a:pt x="1506212" y="32022"/>
                  <a:pt x="1506212" y="43581"/>
                </a:cubicBezTo>
                <a:lnTo>
                  <a:pt x="1506212" y="702600"/>
                </a:lnTo>
                <a:cubicBezTo>
                  <a:pt x="1506212" y="714158"/>
                  <a:pt x="1501621" y="725243"/>
                  <a:pt x="1493448" y="733416"/>
                </a:cubicBezTo>
                <a:cubicBezTo>
                  <a:pt x="1485275" y="741589"/>
                  <a:pt x="1474190" y="746181"/>
                  <a:pt x="1462632" y="746181"/>
                </a:cubicBezTo>
                <a:lnTo>
                  <a:pt x="43581" y="746181"/>
                </a:lnTo>
                <a:cubicBezTo>
                  <a:pt x="32022" y="746181"/>
                  <a:pt x="20937" y="741589"/>
                  <a:pt x="12764" y="733416"/>
                </a:cubicBezTo>
                <a:cubicBezTo>
                  <a:pt x="4592" y="725243"/>
                  <a:pt x="0" y="714158"/>
                  <a:pt x="0" y="702600"/>
                </a:cubicBezTo>
                <a:lnTo>
                  <a:pt x="0" y="43581"/>
                </a:lnTo>
                <a:cubicBezTo>
                  <a:pt x="0" y="32022"/>
                  <a:pt x="4592" y="20937"/>
                  <a:pt x="12764" y="12764"/>
                </a:cubicBezTo>
                <a:cubicBezTo>
                  <a:pt x="20937" y="4592"/>
                  <a:pt x="32022" y="0"/>
                  <a:pt x="43581" y="0"/>
                </a:cubicBezTo>
                <a:close/>
              </a:path>
            </a:pathLst>
          </a:cu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8"/>
          <p:cNvSpPr/>
          <p:nvPr/>
        </p:nvSpPr>
        <p:spPr>
          <a:xfrm>
            <a:off x="13344485" y="5984764"/>
            <a:ext cx="4085850" cy="2022913"/>
          </a:xfrm>
          <a:custGeom>
            <a:avLst/>
            <a:gdLst/>
            <a:ahLst/>
            <a:cxnLst/>
            <a:rect l="l" t="t" r="r" b="b"/>
            <a:pathLst>
              <a:path w="1506212" h="745729" extrusionOk="0">
                <a:moveTo>
                  <a:pt x="43581" y="0"/>
                </a:moveTo>
                <a:lnTo>
                  <a:pt x="1462632" y="0"/>
                </a:lnTo>
                <a:cubicBezTo>
                  <a:pt x="1474190" y="0"/>
                  <a:pt x="1485275" y="4592"/>
                  <a:pt x="1493448" y="12764"/>
                </a:cubicBezTo>
                <a:cubicBezTo>
                  <a:pt x="1501621" y="20937"/>
                  <a:pt x="1506212" y="32022"/>
                  <a:pt x="1506212" y="43581"/>
                </a:cubicBezTo>
                <a:lnTo>
                  <a:pt x="1506212" y="702148"/>
                </a:lnTo>
                <a:cubicBezTo>
                  <a:pt x="1506212" y="713707"/>
                  <a:pt x="1501621" y="724792"/>
                  <a:pt x="1493448" y="732965"/>
                </a:cubicBezTo>
                <a:cubicBezTo>
                  <a:pt x="1485275" y="741138"/>
                  <a:pt x="1474190" y="745729"/>
                  <a:pt x="1462632" y="745729"/>
                </a:cubicBezTo>
                <a:lnTo>
                  <a:pt x="43581" y="745729"/>
                </a:lnTo>
                <a:cubicBezTo>
                  <a:pt x="32022" y="745729"/>
                  <a:pt x="20937" y="741138"/>
                  <a:pt x="12764" y="732965"/>
                </a:cubicBezTo>
                <a:cubicBezTo>
                  <a:pt x="4592" y="724792"/>
                  <a:pt x="0" y="713707"/>
                  <a:pt x="0" y="702148"/>
                </a:cubicBezTo>
                <a:lnTo>
                  <a:pt x="0" y="43581"/>
                </a:lnTo>
                <a:cubicBezTo>
                  <a:pt x="0" y="32022"/>
                  <a:pt x="4592" y="20937"/>
                  <a:pt x="12764" y="12764"/>
                </a:cubicBezTo>
                <a:cubicBezTo>
                  <a:pt x="20937" y="4592"/>
                  <a:pt x="32022" y="0"/>
                  <a:pt x="43581" y="0"/>
                </a:cubicBezTo>
                <a:close/>
              </a:path>
            </a:pathLst>
          </a:custGeom>
          <a:blipFill rotWithShape="1">
            <a:blip r:embed="rId8"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8"/>
          <p:cNvSpPr/>
          <p:nvPr/>
        </p:nvSpPr>
        <p:spPr>
          <a:xfrm>
            <a:off x="13344485" y="8172934"/>
            <a:ext cx="4085850" cy="1927507"/>
          </a:xfrm>
          <a:custGeom>
            <a:avLst/>
            <a:gdLst/>
            <a:ahLst/>
            <a:cxnLst/>
            <a:rect l="l" t="t" r="r" b="b"/>
            <a:pathLst>
              <a:path w="1555011" h="733579" extrusionOk="0">
                <a:moveTo>
                  <a:pt x="43581" y="0"/>
                </a:moveTo>
                <a:lnTo>
                  <a:pt x="1511430" y="0"/>
                </a:lnTo>
                <a:cubicBezTo>
                  <a:pt x="1522988" y="0"/>
                  <a:pt x="1534073" y="4592"/>
                  <a:pt x="1542246" y="12764"/>
                </a:cubicBezTo>
                <a:cubicBezTo>
                  <a:pt x="1550419" y="20937"/>
                  <a:pt x="1555011" y="32022"/>
                  <a:pt x="1555011" y="43581"/>
                </a:cubicBezTo>
                <a:lnTo>
                  <a:pt x="1555011" y="689998"/>
                </a:lnTo>
                <a:cubicBezTo>
                  <a:pt x="1555011" y="701557"/>
                  <a:pt x="1550419" y="712642"/>
                  <a:pt x="1542246" y="720815"/>
                </a:cubicBezTo>
                <a:cubicBezTo>
                  <a:pt x="1534073" y="728988"/>
                  <a:pt x="1522988" y="733579"/>
                  <a:pt x="1511430" y="733579"/>
                </a:cubicBezTo>
                <a:lnTo>
                  <a:pt x="43581" y="733579"/>
                </a:lnTo>
                <a:cubicBezTo>
                  <a:pt x="32022" y="733579"/>
                  <a:pt x="20937" y="728988"/>
                  <a:pt x="12764" y="720815"/>
                </a:cubicBezTo>
                <a:cubicBezTo>
                  <a:pt x="4592" y="712642"/>
                  <a:pt x="0" y="701557"/>
                  <a:pt x="0" y="689998"/>
                </a:cubicBezTo>
                <a:lnTo>
                  <a:pt x="0" y="43581"/>
                </a:lnTo>
                <a:cubicBezTo>
                  <a:pt x="0" y="32022"/>
                  <a:pt x="4592" y="20937"/>
                  <a:pt x="12764" y="12764"/>
                </a:cubicBezTo>
                <a:cubicBezTo>
                  <a:pt x="20937" y="4592"/>
                  <a:pt x="32022" y="0"/>
                  <a:pt x="43581" y="0"/>
                </a:cubicBezTo>
                <a:close/>
              </a:path>
            </a:pathLst>
          </a:custGeom>
          <a:blipFill rotWithShape="1">
            <a:blip r:embed="rId9"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8"/>
          <p:cNvSpPr txBox="1"/>
          <p:nvPr/>
        </p:nvSpPr>
        <p:spPr>
          <a:xfrm>
            <a:off x="837947" y="449580"/>
            <a:ext cx="7236377"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dirty="0">
                <a:solidFill>
                  <a:srgbClr val="000000"/>
                </a:solidFill>
                <a:latin typeface="Comic Sans MS"/>
                <a:ea typeface="Comic Sans MS"/>
                <a:cs typeface="Comic Sans MS"/>
                <a:sym typeface="Comic Sans MS"/>
              </a:rPr>
              <a:t>Climate Change</a:t>
            </a:r>
            <a:endParaRPr dirty="0">
              <a:latin typeface="Comic Sans MS"/>
              <a:ea typeface="Comic Sans MS"/>
              <a:cs typeface="Comic Sans MS"/>
              <a:sym typeface="Comic Sans M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471"/>
        <p:cNvGrpSpPr/>
        <p:nvPr/>
      </p:nvGrpSpPr>
      <p:grpSpPr>
        <a:xfrm>
          <a:off x="0" y="0"/>
          <a:ext cx="0" cy="0"/>
          <a:chOff x="0" y="0"/>
          <a:chExt cx="0" cy="0"/>
        </a:xfrm>
      </p:grpSpPr>
      <p:sp>
        <p:nvSpPr>
          <p:cNvPr id="472" name="Google Shape;472;p29">
            <a:hlinkClick r:id="rId3"/>
          </p:cNvPr>
          <p:cNvSpPr/>
          <p:nvPr/>
        </p:nvSpPr>
        <p:spPr>
          <a:xfrm rot="8787170">
            <a:off x="-739985" y="-3629459"/>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4"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473" name="Google Shape;473;p29"/>
          <p:cNvSpPr/>
          <p:nvPr/>
        </p:nvSpPr>
        <p:spPr>
          <a:xfrm>
            <a:off x="5148194" y="1965525"/>
            <a:ext cx="5099192" cy="7683714"/>
          </a:xfrm>
          <a:custGeom>
            <a:avLst/>
            <a:gdLst/>
            <a:ahLst/>
            <a:cxnLst/>
            <a:rect l="l" t="t" r="r" b="b"/>
            <a:pathLst>
              <a:path w="5099192" h="7683714" extrusionOk="0">
                <a:moveTo>
                  <a:pt x="0" y="0"/>
                </a:moveTo>
                <a:lnTo>
                  <a:pt x="5099191" y="0"/>
                </a:lnTo>
                <a:lnTo>
                  <a:pt x="5099191" y="7683713"/>
                </a:lnTo>
                <a:lnTo>
                  <a:pt x="0" y="7683713"/>
                </a:lnTo>
                <a:lnTo>
                  <a:pt x="0" y="0"/>
                </a:lnTo>
                <a:close/>
              </a:path>
            </a:pathLst>
          </a:cu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474" name="Google Shape;474;p29"/>
          <p:cNvSpPr/>
          <p:nvPr/>
        </p:nvSpPr>
        <p:spPr>
          <a:xfrm>
            <a:off x="13032931" y="2193223"/>
            <a:ext cx="4271314" cy="5683020"/>
          </a:xfrm>
          <a:custGeom>
            <a:avLst/>
            <a:gdLst/>
            <a:ahLst/>
            <a:cxnLst/>
            <a:rect l="l" t="t" r="r" b="b"/>
            <a:pathLst>
              <a:path w="4271314" h="5683020" extrusionOk="0">
                <a:moveTo>
                  <a:pt x="0" y="0"/>
                </a:moveTo>
                <a:lnTo>
                  <a:pt x="4271314" y="0"/>
                </a:lnTo>
                <a:lnTo>
                  <a:pt x="4271314" y="5683020"/>
                </a:lnTo>
                <a:lnTo>
                  <a:pt x="0" y="5683020"/>
                </a:lnTo>
                <a:lnTo>
                  <a:pt x="0" y="0"/>
                </a:lnTo>
                <a:close/>
              </a:path>
            </a:pathLst>
          </a:custGeom>
          <a:blipFill rotWithShape="1">
            <a:blip r:embed="rId6">
              <a:alphaModFix/>
            </a:blip>
            <a:stretch>
              <a:fillRect/>
            </a:stretch>
          </a:blipFill>
          <a:ln>
            <a:noFill/>
          </a:ln>
        </p:spPr>
        <p:txBody>
          <a:bodyPr/>
          <a:lstStyle/>
          <a:p>
            <a:endParaRPr lang="en-GB"/>
          </a:p>
        </p:txBody>
      </p:sp>
      <p:sp>
        <p:nvSpPr>
          <p:cNvPr id="475" name="Google Shape;475;p29"/>
          <p:cNvSpPr/>
          <p:nvPr/>
        </p:nvSpPr>
        <p:spPr>
          <a:xfrm>
            <a:off x="11687491" y="2359855"/>
            <a:ext cx="4504490" cy="5840987"/>
          </a:xfrm>
          <a:custGeom>
            <a:avLst/>
            <a:gdLst/>
            <a:ahLst/>
            <a:cxnLst/>
            <a:rect l="l" t="t" r="r" b="b"/>
            <a:pathLst>
              <a:path w="4504490" h="5840987" extrusionOk="0">
                <a:moveTo>
                  <a:pt x="0" y="0"/>
                </a:moveTo>
                <a:lnTo>
                  <a:pt x="4504490" y="0"/>
                </a:lnTo>
                <a:lnTo>
                  <a:pt x="4504490" y="5840988"/>
                </a:lnTo>
                <a:lnTo>
                  <a:pt x="0" y="5840988"/>
                </a:lnTo>
                <a:lnTo>
                  <a:pt x="0" y="0"/>
                </a:lnTo>
                <a:close/>
              </a:path>
            </a:pathLst>
          </a:custGeom>
          <a:blipFill rotWithShape="1">
            <a:blip r:embed="rId7">
              <a:alphaModFix/>
            </a:blip>
            <a:stretch>
              <a:fillRect/>
            </a:stretch>
          </a:blipFill>
          <a:ln>
            <a:noFill/>
          </a:ln>
        </p:spPr>
        <p:txBody>
          <a:bodyPr/>
          <a:lstStyle/>
          <a:p>
            <a:endParaRPr lang="en-GB"/>
          </a:p>
        </p:txBody>
      </p:sp>
      <p:sp>
        <p:nvSpPr>
          <p:cNvPr id="476" name="Google Shape;476;p29"/>
          <p:cNvSpPr/>
          <p:nvPr/>
        </p:nvSpPr>
        <p:spPr>
          <a:xfrm>
            <a:off x="11102160" y="2734058"/>
            <a:ext cx="3861542" cy="5840987"/>
          </a:xfrm>
          <a:custGeom>
            <a:avLst/>
            <a:gdLst/>
            <a:ahLst/>
            <a:cxnLst/>
            <a:rect l="l" t="t" r="r" b="b"/>
            <a:pathLst>
              <a:path w="3861542" h="5840987" extrusionOk="0">
                <a:moveTo>
                  <a:pt x="0" y="0"/>
                </a:moveTo>
                <a:lnTo>
                  <a:pt x="3861542" y="0"/>
                </a:lnTo>
                <a:lnTo>
                  <a:pt x="3861542" y="5840988"/>
                </a:lnTo>
                <a:lnTo>
                  <a:pt x="0" y="5840988"/>
                </a:lnTo>
                <a:lnTo>
                  <a:pt x="0" y="0"/>
                </a:lnTo>
                <a:close/>
              </a:path>
            </a:pathLst>
          </a:custGeom>
          <a:blipFill rotWithShape="1">
            <a:blip r:embed="rId8">
              <a:alphaModFix/>
            </a:blip>
            <a:stretch>
              <a:fillRect/>
            </a:stretch>
          </a:blipFill>
          <a:ln>
            <a:noFill/>
          </a:ln>
        </p:spPr>
        <p:txBody>
          <a:bodyPr/>
          <a:lstStyle/>
          <a:p>
            <a:endParaRPr lang="en-GB"/>
          </a:p>
        </p:txBody>
      </p:sp>
      <p:sp>
        <p:nvSpPr>
          <p:cNvPr id="477" name="Google Shape;477;p29"/>
          <p:cNvSpPr/>
          <p:nvPr/>
        </p:nvSpPr>
        <p:spPr>
          <a:xfrm>
            <a:off x="5215221" y="2025266"/>
            <a:ext cx="4965137" cy="2114437"/>
          </a:xfrm>
          <a:custGeom>
            <a:avLst/>
            <a:gdLst/>
            <a:ahLst/>
            <a:cxnLst/>
            <a:rect l="l" t="t" r="r" b="b"/>
            <a:pathLst>
              <a:path w="4965137" h="2114437" extrusionOk="0">
                <a:moveTo>
                  <a:pt x="0" y="0"/>
                </a:moveTo>
                <a:lnTo>
                  <a:pt x="4965137" y="0"/>
                </a:lnTo>
                <a:lnTo>
                  <a:pt x="4965137" y="2114437"/>
                </a:lnTo>
                <a:lnTo>
                  <a:pt x="0" y="2114437"/>
                </a:lnTo>
                <a:lnTo>
                  <a:pt x="0" y="0"/>
                </a:lnTo>
                <a:close/>
              </a:path>
            </a:pathLst>
          </a:custGeom>
          <a:blipFill rotWithShape="1">
            <a:blip r:embed="rId9"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478" name="Google Shape;478;p29"/>
          <p:cNvSpPr txBox="1"/>
          <p:nvPr/>
        </p:nvSpPr>
        <p:spPr>
          <a:xfrm>
            <a:off x="766545" y="2126548"/>
            <a:ext cx="4105500" cy="71175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3400" i="0" u="none" strike="noStrike" cap="none">
                <a:solidFill>
                  <a:srgbClr val="404040"/>
                </a:solidFill>
                <a:latin typeface="Comic Sans MS"/>
                <a:ea typeface="Comic Sans MS"/>
                <a:cs typeface="Comic Sans MS"/>
                <a:sym typeface="Comic Sans MS"/>
              </a:rPr>
              <a:t>Let’s have a go at the investigation in our workbooks to help us understand what is meant by ‘coastal squeeze’ and how the Concrete Coast project are making a difference!</a:t>
            </a:r>
            <a:endParaRPr sz="1200">
              <a:latin typeface="Comic Sans MS"/>
              <a:ea typeface="Comic Sans MS"/>
              <a:cs typeface="Comic Sans MS"/>
              <a:sym typeface="Comic Sans MS"/>
            </a:endParaRPr>
          </a:p>
        </p:txBody>
      </p:sp>
      <p:sp>
        <p:nvSpPr>
          <p:cNvPr id="479" name="Google Shape;479;p29"/>
          <p:cNvSpPr txBox="1"/>
          <p:nvPr/>
        </p:nvSpPr>
        <p:spPr>
          <a:xfrm>
            <a:off x="563360" y="449580"/>
            <a:ext cx="7873274"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dirty="0">
                <a:solidFill>
                  <a:srgbClr val="000000"/>
                </a:solidFill>
                <a:latin typeface="Comic Sans MS"/>
                <a:ea typeface="Comic Sans MS"/>
                <a:cs typeface="Comic Sans MS"/>
                <a:sym typeface="Comic Sans MS"/>
              </a:rPr>
              <a:t>Coastal Squeeze</a:t>
            </a:r>
            <a:endParaRPr dirty="0">
              <a:latin typeface="Comic Sans MS"/>
              <a:ea typeface="Comic Sans MS"/>
              <a:cs typeface="Comic Sans MS"/>
              <a:sym typeface="Comic Sans MS"/>
            </a:endParaRPr>
          </a:p>
        </p:txBody>
      </p:sp>
      <p:sp>
        <p:nvSpPr>
          <p:cNvPr id="480" name="Google Shape;480;p29"/>
          <p:cNvSpPr/>
          <p:nvPr/>
        </p:nvSpPr>
        <p:spPr>
          <a:xfrm>
            <a:off x="5308204" y="2359855"/>
            <a:ext cx="4872154" cy="7087753"/>
          </a:xfrm>
          <a:custGeom>
            <a:avLst/>
            <a:gdLst/>
            <a:ahLst/>
            <a:cxnLst/>
            <a:rect l="l" t="t" r="r" b="b"/>
            <a:pathLst>
              <a:path w="4872154" h="7087753" extrusionOk="0">
                <a:moveTo>
                  <a:pt x="0" y="0"/>
                </a:moveTo>
                <a:lnTo>
                  <a:pt x="4872154" y="0"/>
                </a:lnTo>
                <a:lnTo>
                  <a:pt x="4872154" y="7087753"/>
                </a:lnTo>
                <a:lnTo>
                  <a:pt x="0" y="7087753"/>
                </a:lnTo>
                <a:lnTo>
                  <a:pt x="0" y="0"/>
                </a:lnTo>
                <a:close/>
              </a:path>
            </a:pathLst>
          </a:custGeom>
          <a:blipFill rotWithShape="1">
            <a:blip r:embed="rId10" cstate="email">
              <a:alphaModFix/>
              <a:extLst>
                <a:ext uri="{28A0092B-C50C-407E-A947-70E740481C1C}">
                  <a14:useLocalDpi xmlns:a14="http://schemas.microsoft.com/office/drawing/2010/main"/>
                </a:ext>
              </a:extLst>
            </a:blip>
            <a:stretch>
              <a:fillRect t="-970" b="-971"/>
            </a:stretch>
          </a:blipFill>
          <a:ln>
            <a:noFill/>
          </a:ln>
        </p:spPr>
        <p:txBody>
          <a:bodyPr/>
          <a:lstStyle/>
          <a:p>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104"/>
        <p:cNvGrpSpPr/>
        <p:nvPr/>
      </p:nvGrpSpPr>
      <p:grpSpPr>
        <a:xfrm>
          <a:off x="0" y="0"/>
          <a:ext cx="0" cy="0"/>
          <a:chOff x="0" y="0"/>
          <a:chExt cx="0" cy="0"/>
        </a:xfrm>
      </p:grpSpPr>
      <p:sp>
        <p:nvSpPr>
          <p:cNvPr id="105" name="Google Shape;105;p3"/>
          <p:cNvSpPr/>
          <p:nvPr/>
        </p:nvSpPr>
        <p:spPr>
          <a:xfrm rot="8787170">
            <a:off x="-739985" y="-3629459"/>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106" name="Google Shape;106;p3"/>
          <p:cNvSpPr/>
          <p:nvPr/>
        </p:nvSpPr>
        <p:spPr>
          <a:xfrm>
            <a:off x="7420084" y="2144123"/>
            <a:ext cx="10331245" cy="5998753"/>
          </a:xfrm>
          <a:custGeom>
            <a:avLst/>
            <a:gdLst/>
            <a:ahLst/>
            <a:cxnLst/>
            <a:rect l="l" t="t" r="r" b="b"/>
            <a:pathLst>
              <a:path w="1399830" h="812800" extrusionOk="0">
                <a:moveTo>
                  <a:pt x="17235" y="0"/>
                </a:moveTo>
                <a:lnTo>
                  <a:pt x="1382595" y="0"/>
                </a:lnTo>
                <a:cubicBezTo>
                  <a:pt x="1392114" y="0"/>
                  <a:pt x="1399830" y="7717"/>
                  <a:pt x="1399830" y="17235"/>
                </a:cubicBezTo>
                <a:lnTo>
                  <a:pt x="1399830" y="795565"/>
                </a:lnTo>
                <a:cubicBezTo>
                  <a:pt x="1399830" y="800136"/>
                  <a:pt x="1398014" y="804520"/>
                  <a:pt x="1394782" y="807752"/>
                </a:cubicBezTo>
                <a:cubicBezTo>
                  <a:pt x="1391550" y="810984"/>
                  <a:pt x="1387166" y="812800"/>
                  <a:pt x="1382595" y="812800"/>
                </a:cubicBezTo>
                <a:lnTo>
                  <a:pt x="17235" y="812800"/>
                </a:lnTo>
                <a:cubicBezTo>
                  <a:pt x="12664" y="812800"/>
                  <a:pt x="8280" y="810984"/>
                  <a:pt x="5048" y="807752"/>
                </a:cubicBezTo>
                <a:cubicBezTo>
                  <a:pt x="1816" y="804520"/>
                  <a:pt x="0" y="800136"/>
                  <a:pt x="0" y="795565"/>
                </a:cubicBezTo>
                <a:lnTo>
                  <a:pt x="0" y="17235"/>
                </a:lnTo>
                <a:cubicBezTo>
                  <a:pt x="0" y="12664"/>
                  <a:pt x="1816" y="8280"/>
                  <a:pt x="5048" y="5048"/>
                </a:cubicBezTo>
                <a:cubicBezTo>
                  <a:pt x="8280" y="1816"/>
                  <a:pt x="12664" y="0"/>
                  <a:pt x="17235" y="0"/>
                </a:cubicBezTo>
                <a:close/>
              </a:path>
            </a:pathLst>
          </a:cu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
          <p:cNvSpPr txBox="1"/>
          <p:nvPr/>
        </p:nvSpPr>
        <p:spPr>
          <a:xfrm>
            <a:off x="3256788" y="219052"/>
            <a:ext cx="8326591"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dirty="0">
                <a:solidFill>
                  <a:srgbClr val="000000"/>
                </a:solidFill>
                <a:latin typeface="Comic Sans MS"/>
                <a:ea typeface="Comic Sans MS"/>
                <a:cs typeface="Comic Sans MS"/>
                <a:sym typeface="Comic Sans MS"/>
              </a:rPr>
              <a:t>Coastal Habitats</a:t>
            </a:r>
            <a:endParaRPr dirty="0">
              <a:latin typeface="Comic Sans MS"/>
              <a:ea typeface="Comic Sans MS"/>
              <a:cs typeface="Comic Sans MS"/>
              <a:sym typeface="Comic Sans MS"/>
            </a:endParaRPr>
          </a:p>
        </p:txBody>
      </p:sp>
      <p:sp>
        <p:nvSpPr>
          <p:cNvPr id="108" name="Google Shape;108;p3"/>
          <p:cNvSpPr txBox="1"/>
          <p:nvPr/>
        </p:nvSpPr>
        <p:spPr>
          <a:xfrm>
            <a:off x="472352" y="2077448"/>
            <a:ext cx="6488700" cy="67590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Discuss what you can see in each habitat.</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What is the habitat like? (rocky, sandy, muddy, wet, dry, smooth, rough, sheltered, open)</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What might live there?</a:t>
            </a:r>
            <a:endParaRPr>
              <a:latin typeface="Comic Sans MS"/>
              <a:ea typeface="Comic Sans MS"/>
              <a:cs typeface="Comic Sans MS"/>
              <a:sym typeface="Comic Sans M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484"/>
        <p:cNvGrpSpPr/>
        <p:nvPr/>
      </p:nvGrpSpPr>
      <p:grpSpPr>
        <a:xfrm>
          <a:off x="0" y="0"/>
          <a:ext cx="0" cy="0"/>
          <a:chOff x="0" y="0"/>
          <a:chExt cx="0" cy="0"/>
        </a:xfrm>
      </p:grpSpPr>
      <p:sp>
        <p:nvSpPr>
          <p:cNvPr id="485" name="Google Shape;485;p30">
            <a:hlinkClick r:id="rId3"/>
          </p:cNvPr>
          <p:cNvSpPr/>
          <p:nvPr/>
        </p:nvSpPr>
        <p:spPr>
          <a:xfrm rot="8787170">
            <a:off x="-739985" y="-3629459"/>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4"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486" name="Google Shape;486;p30"/>
          <p:cNvSpPr/>
          <p:nvPr/>
        </p:nvSpPr>
        <p:spPr>
          <a:xfrm>
            <a:off x="5215221" y="2025266"/>
            <a:ext cx="4965137" cy="2114437"/>
          </a:xfrm>
          <a:custGeom>
            <a:avLst/>
            <a:gdLst/>
            <a:ahLst/>
            <a:cxnLst/>
            <a:rect l="l" t="t" r="r" b="b"/>
            <a:pathLst>
              <a:path w="4965137" h="2114437" extrusionOk="0">
                <a:moveTo>
                  <a:pt x="0" y="0"/>
                </a:moveTo>
                <a:lnTo>
                  <a:pt x="4965137" y="0"/>
                </a:lnTo>
                <a:lnTo>
                  <a:pt x="4965137" y="2114437"/>
                </a:lnTo>
                <a:lnTo>
                  <a:pt x="0" y="2114437"/>
                </a:lnTo>
                <a:lnTo>
                  <a:pt x="0" y="0"/>
                </a:lnTo>
                <a:close/>
              </a:path>
            </a:pathLst>
          </a:cu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487" name="Google Shape;487;p30"/>
          <p:cNvSpPr/>
          <p:nvPr/>
        </p:nvSpPr>
        <p:spPr>
          <a:xfrm>
            <a:off x="13344485" y="1510040"/>
            <a:ext cx="4085850" cy="2119629"/>
          </a:xfrm>
          <a:custGeom>
            <a:avLst/>
            <a:gdLst/>
            <a:ahLst/>
            <a:cxnLst/>
            <a:rect l="l" t="t" r="r" b="b"/>
            <a:pathLst>
              <a:path w="1455705" h="755181" extrusionOk="0">
                <a:moveTo>
                  <a:pt x="43581" y="0"/>
                </a:moveTo>
                <a:lnTo>
                  <a:pt x="1412124" y="0"/>
                </a:lnTo>
                <a:cubicBezTo>
                  <a:pt x="1423682" y="0"/>
                  <a:pt x="1434767" y="4592"/>
                  <a:pt x="1442940" y="12764"/>
                </a:cubicBezTo>
                <a:cubicBezTo>
                  <a:pt x="1451113" y="20937"/>
                  <a:pt x="1455705" y="32022"/>
                  <a:pt x="1455705" y="43581"/>
                </a:cubicBezTo>
                <a:lnTo>
                  <a:pt x="1455705" y="711600"/>
                </a:lnTo>
                <a:cubicBezTo>
                  <a:pt x="1455705" y="723158"/>
                  <a:pt x="1451113" y="734243"/>
                  <a:pt x="1442940" y="742416"/>
                </a:cubicBezTo>
                <a:cubicBezTo>
                  <a:pt x="1434767" y="750589"/>
                  <a:pt x="1423682" y="755181"/>
                  <a:pt x="1412124" y="755181"/>
                </a:cubicBezTo>
                <a:lnTo>
                  <a:pt x="43581" y="755181"/>
                </a:lnTo>
                <a:cubicBezTo>
                  <a:pt x="32022" y="755181"/>
                  <a:pt x="20937" y="750589"/>
                  <a:pt x="12764" y="742416"/>
                </a:cubicBezTo>
                <a:cubicBezTo>
                  <a:pt x="4592" y="734243"/>
                  <a:pt x="0" y="723158"/>
                  <a:pt x="0" y="711600"/>
                </a:cubicBezTo>
                <a:lnTo>
                  <a:pt x="0" y="43581"/>
                </a:lnTo>
                <a:cubicBezTo>
                  <a:pt x="0" y="32022"/>
                  <a:pt x="4592" y="20937"/>
                  <a:pt x="12764" y="12764"/>
                </a:cubicBezTo>
                <a:cubicBezTo>
                  <a:pt x="20937" y="4592"/>
                  <a:pt x="32022" y="0"/>
                  <a:pt x="43581" y="0"/>
                </a:cubicBezTo>
                <a:close/>
              </a:path>
            </a:pathLst>
          </a:cu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0"/>
          <p:cNvSpPr/>
          <p:nvPr/>
        </p:nvSpPr>
        <p:spPr>
          <a:xfrm>
            <a:off x="13344485" y="3795370"/>
            <a:ext cx="4085850" cy="2024138"/>
          </a:xfrm>
          <a:custGeom>
            <a:avLst/>
            <a:gdLst/>
            <a:ahLst/>
            <a:cxnLst/>
            <a:rect l="l" t="t" r="r" b="b"/>
            <a:pathLst>
              <a:path w="1506212" h="746181" extrusionOk="0">
                <a:moveTo>
                  <a:pt x="43581" y="0"/>
                </a:moveTo>
                <a:lnTo>
                  <a:pt x="1462632" y="0"/>
                </a:lnTo>
                <a:cubicBezTo>
                  <a:pt x="1474190" y="0"/>
                  <a:pt x="1485275" y="4592"/>
                  <a:pt x="1493448" y="12764"/>
                </a:cubicBezTo>
                <a:cubicBezTo>
                  <a:pt x="1501621" y="20937"/>
                  <a:pt x="1506212" y="32022"/>
                  <a:pt x="1506212" y="43581"/>
                </a:cubicBezTo>
                <a:lnTo>
                  <a:pt x="1506212" y="702600"/>
                </a:lnTo>
                <a:cubicBezTo>
                  <a:pt x="1506212" y="714158"/>
                  <a:pt x="1501621" y="725243"/>
                  <a:pt x="1493448" y="733416"/>
                </a:cubicBezTo>
                <a:cubicBezTo>
                  <a:pt x="1485275" y="741589"/>
                  <a:pt x="1474190" y="746181"/>
                  <a:pt x="1462632" y="746181"/>
                </a:cubicBezTo>
                <a:lnTo>
                  <a:pt x="43581" y="746181"/>
                </a:lnTo>
                <a:cubicBezTo>
                  <a:pt x="32022" y="746181"/>
                  <a:pt x="20937" y="741589"/>
                  <a:pt x="12764" y="733416"/>
                </a:cubicBezTo>
                <a:cubicBezTo>
                  <a:pt x="4592" y="725243"/>
                  <a:pt x="0" y="714158"/>
                  <a:pt x="0" y="702600"/>
                </a:cubicBezTo>
                <a:lnTo>
                  <a:pt x="0" y="43581"/>
                </a:lnTo>
                <a:cubicBezTo>
                  <a:pt x="0" y="32022"/>
                  <a:pt x="4592" y="20937"/>
                  <a:pt x="12764" y="12764"/>
                </a:cubicBezTo>
                <a:cubicBezTo>
                  <a:pt x="20937" y="4592"/>
                  <a:pt x="32022" y="0"/>
                  <a:pt x="43581" y="0"/>
                </a:cubicBezTo>
                <a:close/>
              </a:path>
            </a:pathLst>
          </a:cu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0"/>
          <p:cNvSpPr/>
          <p:nvPr/>
        </p:nvSpPr>
        <p:spPr>
          <a:xfrm>
            <a:off x="13344485" y="5984764"/>
            <a:ext cx="4085850" cy="2022913"/>
          </a:xfrm>
          <a:custGeom>
            <a:avLst/>
            <a:gdLst/>
            <a:ahLst/>
            <a:cxnLst/>
            <a:rect l="l" t="t" r="r" b="b"/>
            <a:pathLst>
              <a:path w="1506212" h="745729" extrusionOk="0">
                <a:moveTo>
                  <a:pt x="43581" y="0"/>
                </a:moveTo>
                <a:lnTo>
                  <a:pt x="1462632" y="0"/>
                </a:lnTo>
                <a:cubicBezTo>
                  <a:pt x="1474190" y="0"/>
                  <a:pt x="1485275" y="4592"/>
                  <a:pt x="1493448" y="12764"/>
                </a:cubicBezTo>
                <a:cubicBezTo>
                  <a:pt x="1501621" y="20937"/>
                  <a:pt x="1506212" y="32022"/>
                  <a:pt x="1506212" y="43581"/>
                </a:cubicBezTo>
                <a:lnTo>
                  <a:pt x="1506212" y="702148"/>
                </a:lnTo>
                <a:cubicBezTo>
                  <a:pt x="1506212" y="713707"/>
                  <a:pt x="1501621" y="724792"/>
                  <a:pt x="1493448" y="732965"/>
                </a:cubicBezTo>
                <a:cubicBezTo>
                  <a:pt x="1485275" y="741138"/>
                  <a:pt x="1474190" y="745729"/>
                  <a:pt x="1462632" y="745729"/>
                </a:cubicBezTo>
                <a:lnTo>
                  <a:pt x="43581" y="745729"/>
                </a:lnTo>
                <a:cubicBezTo>
                  <a:pt x="32022" y="745729"/>
                  <a:pt x="20937" y="741138"/>
                  <a:pt x="12764" y="732965"/>
                </a:cubicBezTo>
                <a:cubicBezTo>
                  <a:pt x="4592" y="724792"/>
                  <a:pt x="0" y="713707"/>
                  <a:pt x="0" y="702148"/>
                </a:cubicBezTo>
                <a:lnTo>
                  <a:pt x="0" y="43581"/>
                </a:lnTo>
                <a:cubicBezTo>
                  <a:pt x="0" y="32022"/>
                  <a:pt x="4592" y="20937"/>
                  <a:pt x="12764" y="12764"/>
                </a:cubicBezTo>
                <a:cubicBezTo>
                  <a:pt x="20937" y="4592"/>
                  <a:pt x="32022" y="0"/>
                  <a:pt x="43581" y="0"/>
                </a:cubicBezTo>
                <a:close/>
              </a:path>
            </a:pathLst>
          </a:custGeom>
          <a:blipFill rotWithShape="1">
            <a:blip r:embed="rId8"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0"/>
          <p:cNvSpPr/>
          <p:nvPr/>
        </p:nvSpPr>
        <p:spPr>
          <a:xfrm>
            <a:off x="13344485" y="8172934"/>
            <a:ext cx="4085850" cy="1927507"/>
          </a:xfrm>
          <a:custGeom>
            <a:avLst/>
            <a:gdLst/>
            <a:ahLst/>
            <a:cxnLst/>
            <a:rect l="l" t="t" r="r" b="b"/>
            <a:pathLst>
              <a:path w="1555011" h="733579" extrusionOk="0">
                <a:moveTo>
                  <a:pt x="43581" y="0"/>
                </a:moveTo>
                <a:lnTo>
                  <a:pt x="1511430" y="0"/>
                </a:lnTo>
                <a:cubicBezTo>
                  <a:pt x="1522988" y="0"/>
                  <a:pt x="1534073" y="4592"/>
                  <a:pt x="1542246" y="12764"/>
                </a:cubicBezTo>
                <a:cubicBezTo>
                  <a:pt x="1550419" y="20937"/>
                  <a:pt x="1555011" y="32022"/>
                  <a:pt x="1555011" y="43581"/>
                </a:cubicBezTo>
                <a:lnTo>
                  <a:pt x="1555011" y="689998"/>
                </a:lnTo>
                <a:cubicBezTo>
                  <a:pt x="1555011" y="701557"/>
                  <a:pt x="1550419" y="712642"/>
                  <a:pt x="1542246" y="720815"/>
                </a:cubicBezTo>
                <a:cubicBezTo>
                  <a:pt x="1534073" y="728988"/>
                  <a:pt x="1522988" y="733579"/>
                  <a:pt x="1511430" y="733579"/>
                </a:cubicBezTo>
                <a:lnTo>
                  <a:pt x="43581" y="733579"/>
                </a:lnTo>
                <a:cubicBezTo>
                  <a:pt x="32022" y="733579"/>
                  <a:pt x="20937" y="728988"/>
                  <a:pt x="12764" y="720815"/>
                </a:cubicBezTo>
                <a:cubicBezTo>
                  <a:pt x="4592" y="712642"/>
                  <a:pt x="0" y="701557"/>
                  <a:pt x="0" y="689998"/>
                </a:cubicBezTo>
                <a:lnTo>
                  <a:pt x="0" y="43581"/>
                </a:lnTo>
                <a:cubicBezTo>
                  <a:pt x="0" y="32022"/>
                  <a:pt x="4592" y="20937"/>
                  <a:pt x="12764" y="12764"/>
                </a:cubicBezTo>
                <a:cubicBezTo>
                  <a:pt x="20937" y="4592"/>
                  <a:pt x="32022" y="0"/>
                  <a:pt x="43581" y="0"/>
                </a:cubicBezTo>
                <a:close/>
              </a:path>
            </a:pathLst>
          </a:custGeom>
          <a:blipFill rotWithShape="1">
            <a:blip r:embed="rId9"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0"/>
          <p:cNvSpPr txBox="1"/>
          <p:nvPr/>
        </p:nvSpPr>
        <p:spPr>
          <a:xfrm>
            <a:off x="900081" y="1958591"/>
            <a:ext cx="11561100" cy="73884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3200" i="0" u="none" strike="noStrike" cap="none">
                <a:solidFill>
                  <a:srgbClr val="404040"/>
                </a:solidFill>
                <a:latin typeface="Comic Sans MS"/>
                <a:ea typeface="Comic Sans MS"/>
                <a:cs typeface="Comic Sans MS"/>
                <a:sym typeface="Comic Sans MS"/>
              </a:rPr>
              <a:t>We've explored the Concrete Coast project; a real-life mission protecting our Yorkshire coast. </a:t>
            </a:r>
            <a:endParaRPr sz="1000">
              <a:latin typeface="Comic Sans MS"/>
              <a:ea typeface="Comic Sans MS"/>
              <a:cs typeface="Comic Sans MS"/>
              <a:sym typeface="Comic Sans MS"/>
            </a:endParaRPr>
          </a:p>
          <a:p>
            <a:pPr marL="0" marR="0" lvl="0" indent="0" algn="l" rtl="0">
              <a:lnSpc>
                <a:spcPct val="140000"/>
              </a:lnSpc>
              <a:spcBef>
                <a:spcPts val="0"/>
              </a:spcBef>
              <a:spcAft>
                <a:spcPts val="0"/>
              </a:spcAft>
              <a:buNone/>
            </a:pPr>
            <a:endParaRPr sz="3200" i="0" u="none" strike="noStrike" cap="none">
              <a:solidFill>
                <a:srgbClr val="404040"/>
              </a:solidFill>
              <a:latin typeface="Comic Sans MS"/>
              <a:ea typeface="Comic Sans MS"/>
              <a:cs typeface="Comic Sans MS"/>
              <a:sym typeface="Comic Sans MS"/>
            </a:endParaRPr>
          </a:p>
          <a:p>
            <a:pPr marL="0" marR="0" lvl="0" indent="0" algn="l" rtl="0">
              <a:lnSpc>
                <a:spcPct val="140000"/>
              </a:lnSpc>
              <a:spcBef>
                <a:spcPts val="0"/>
              </a:spcBef>
              <a:spcAft>
                <a:spcPts val="0"/>
              </a:spcAft>
              <a:buNone/>
            </a:pPr>
            <a:r>
              <a:rPr lang="en-US" sz="3200" i="0" u="none" strike="noStrike" cap="none">
                <a:solidFill>
                  <a:srgbClr val="404040"/>
                </a:solidFill>
                <a:latin typeface="Comic Sans MS"/>
                <a:ea typeface="Comic Sans MS"/>
                <a:cs typeface="Comic Sans MS"/>
                <a:sym typeface="Comic Sans MS"/>
              </a:rPr>
              <a:t>We learned how the team is tackling a big challenge: our concrete sea defences keep us safe from flooding, but they're bare and lifeless. </a:t>
            </a:r>
            <a:endParaRPr sz="1000">
              <a:latin typeface="Comic Sans MS"/>
              <a:ea typeface="Comic Sans MS"/>
              <a:cs typeface="Comic Sans MS"/>
              <a:sym typeface="Comic Sans MS"/>
            </a:endParaRPr>
          </a:p>
          <a:p>
            <a:pPr marL="0" marR="0" lvl="0" indent="0" algn="l" rtl="0">
              <a:lnSpc>
                <a:spcPct val="140000"/>
              </a:lnSpc>
              <a:spcBef>
                <a:spcPts val="0"/>
              </a:spcBef>
              <a:spcAft>
                <a:spcPts val="0"/>
              </a:spcAft>
              <a:buNone/>
            </a:pPr>
            <a:endParaRPr sz="3200" i="0" u="none" strike="noStrike" cap="none">
              <a:solidFill>
                <a:srgbClr val="404040"/>
              </a:solidFill>
              <a:latin typeface="Comic Sans MS"/>
              <a:ea typeface="Comic Sans MS"/>
              <a:cs typeface="Comic Sans MS"/>
              <a:sym typeface="Comic Sans MS"/>
            </a:endParaRPr>
          </a:p>
          <a:p>
            <a:pPr marL="0" marR="0" lvl="0" indent="0" algn="l" rtl="0">
              <a:lnSpc>
                <a:spcPct val="140000"/>
              </a:lnSpc>
              <a:spcBef>
                <a:spcPts val="0"/>
              </a:spcBef>
              <a:spcAft>
                <a:spcPts val="0"/>
              </a:spcAft>
              <a:buNone/>
            </a:pPr>
            <a:r>
              <a:rPr lang="en-US" sz="3200" i="0" u="none" strike="noStrike" cap="none">
                <a:solidFill>
                  <a:srgbClr val="404040"/>
                </a:solidFill>
                <a:latin typeface="Comic Sans MS"/>
                <a:ea typeface="Comic Sans MS"/>
                <a:cs typeface="Comic Sans MS"/>
                <a:sym typeface="Comic Sans MS"/>
              </a:rPr>
              <a:t>That's where the eco-tiles come in. By attaching specially designed tiles to existing defences, the Concrete Coast Project is transforming hard concrete into thriving habitats for crabs, starfish, seaweed, and other coastal creatures.</a:t>
            </a:r>
            <a:endParaRPr sz="1000">
              <a:latin typeface="Comic Sans MS"/>
              <a:ea typeface="Comic Sans MS"/>
              <a:cs typeface="Comic Sans MS"/>
              <a:sym typeface="Comic Sans MS"/>
            </a:endParaRPr>
          </a:p>
        </p:txBody>
      </p:sp>
      <p:sp>
        <p:nvSpPr>
          <p:cNvPr id="492" name="Google Shape;492;p30"/>
          <p:cNvSpPr txBox="1"/>
          <p:nvPr/>
        </p:nvSpPr>
        <p:spPr>
          <a:xfrm>
            <a:off x="760851" y="574670"/>
            <a:ext cx="5156869"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dirty="0">
                <a:solidFill>
                  <a:srgbClr val="000000"/>
                </a:solidFill>
                <a:latin typeface="Comic Sans MS"/>
                <a:ea typeface="Comic Sans MS"/>
                <a:cs typeface="Comic Sans MS"/>
                <a:sym typeface="Comic Sans MS"/>
              </a:rPr>
              <a:t>Reflection</a:t>
            </a:r>
            <a:endParaRPr dirty="0">
              <a:latin typeface="Comic Sans MS"/>
              <a:ea typeface="Comic Sans MS"/>
              <a:cs typeface="Comic Sans MS"/>
              <a:sym typeface="Comic Sans M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496"/>
        <p:cNvGrpSpPr/>
        <p:nvPr/>
      </p:nvGrpSpPr>
      <p:grpSpPr>
        <a:xfrm>
          <a:off x="0" y="0"/>
          <a:ext cx="0" cy="0"/>
          <a:chOff x="0" y="0"/>
          <a:chExt cx="0" cy="0"/>
        </a:xfrm>
      </p:grpSpPr>
      <p:sp>
        <p:nvSpPr>
          <p:cNvPr id="497" name="Google Shape;497;p31">
            <a:hlinkClick r:id="rId3"/>
          </p:cNvPr>
          <p:cNvSpPr/>
          <p:nvPr/>
        </p:nvSpPr>
        <p:spPr>
          <a:xfrm rot="8787170">
            <a:off x="-739985" y="-3629459"/>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4"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498" name="Google Shape;498;p31"/>
          <p:cNvSpPr/>
          <p:nvPr/>
        </p:nvSpPr>
        <p:spPr>
          <a:xfrm>
            <a:off x="5215221" y="2025266"/>
            <a:ext cx="4965137" cy="2114437"/>
          </a:xfrm>
          <a:custGeom>
            <a:avLst/>
            <a:gdLst/>
            <a:ahLst/>
            <a:cxnLst/>
            <a:rect l="l" t="t" r="r" b="b"/>
            <a:pathLst>
              <a:path w="4965137" h="2114437" extrusionOk="0">
                <a:moveTo>
                  <a:pt x="0" y="0"/>
                </a:moveTo>
                <a:lnTo>
                  <a:pt x="4965137" y="0"/>
                </a:lnTo>
                <a:lnTo>
                  <a:pt x="4965137" y="2114437"/>
                </a:lnTo>
                <a:lnTo>
                  <a:pt x="0" y="2114437"/>
                </a:lnTo>
                <a:lnTo>
                  <a:pt x="0" y="0"/>
                </a:lnTo>
                <a:close/>
              </a:path>
            </a:pathLst>
          </a:cu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grpSp>
        <p:nvGrpSpPr>
          <p:cNvPr id="499" name="Google Shape;499;p31"/>
          <p:cNvGrpSpPr/>
          <p:nvPr/>
        </p:nvGrpSpPr>
        <p:grpSpPr>
          <a:xfrm>
            <a:off x="900081" y="7371714"/>
            <a:ext cx="8997210" cy="2459234"/>
            <a:chOff x="0" y="0"/>
            <a:chExt cx="11996280" cy="3278978"/>
          </a:xfrm>
        </p:grpSpPr>
        <p:sp>
          <p:nvSpPr>
            <p:cNvPr id="500" name="Google Shape;500;p31"/>
            <p:cNvSpPr/>
            <p:nvPr/>
          </p:nvSpPr>
          <p:spPr>
            <a:xfrm>
              <a:off x="9249242" y="1904995"/>
              <a:ext cx="2747038" cy="1220906"/>
            </a:xfrm>
            <a:custGeom>
              <a:avLst/>
              <a:gdLst/>
              <a:ahLst/>
              <a:cxnLst/>
              <a:rect l="l" t="t" r="r" b="b"/>
              <a:pathLst>
                <a:path w="2747038" h="1220906" extrusionOk="0">
                  <a:moveTo>
                    <a:pt x="0" y="0"/>
                  </a:moveTo>
                  <a:lnTo>
                    <a:pt x="2747038" y="0"/>
                  </a:lnTo>
                  <a:lnTo>
                    <a:pt x="2747038" y="1220906"/>
                  </a:lnTo>
                  <a:lnTo>
                    <a:pt x="0" y="1220906"/>
                  </a:lnTo>
                  <a:lnTo>
                    <a:pt x="0" y="0"/>
                  </a:lnTo>
                  <a:close/>
                </a:path>
              </a:pathLst>
            </a:cu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501" name="Google Shape;501;p31"/>
            <p:cNvSpPr/>
            <p:nvPr/>
          </p:nvSpPr>
          <p:spPr>
            <a:xfrm>
              <a:off x="5538155" y="1751918"/>
              <a:ext cx="3676256" cy="1527060"/>
            </a:xfrm>
            <a:custGeom>
              <a:avLst/>
              <a:gdLst/>
              <a:ahLst/>
              <a:cxnLst/>
              <a:rect l="l" t="t" r="r" b="b"/>
              <a:pathLst>
                <a:path w="3676256" h="1527060" extrusionOk="0">
                  <a:moveTo>
                    <a:pt x="0" y="0"/>
                  </a:moveTo>
                  <a:lnTo>
                    <a:pt x="3676256" y="0"/>
                  </a:lnTo>
                  <a:lnTo>
                    <a:pt x="3676256" y="1527060"/>
                  </a:lnTo>
                  <a:lnTo>
                    <a:pt x="0" y="1527060"/>
                  </a:lnTo>
                  <a:lnTo>
                    <a:pt x="0" y="0"/>
                  </a:lnTo>
                  <a:close/>
                </a:path>
              </a:pathLst>
            </a:cu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502" name="Google Shape;502;p31"/>
            <p:cNvSpPr/>
            <p:nvPr/>
          </p:nvSpPr>
          <p:spPr>
            <a:xfrm>
              <a:off x="1723146" y="2078848"/>
              <a:ext cx="3782479" cy="1047053"/>
            </a:xfrm>
            <a:custGeom>
              <a:avLst/>
              <a:gdLst/>
              <a:ahLst/>
              <a:cxnLst/>
              <a:rect l="l" t="t" r="r" b="b"/>
              <a:pathLst>
                <a:path w="3782479" h="1047053" extrusionOk="0">
                  <a:moveTo>
                    <a:pt x="0" y="0"/>
                  </a:moveTo>
                  <a:lnTo>
                    <a:pt x="3782479" y="0"/>
                  </a:lnTo>
                  <a:lnTo>
                    <a:pt x="3782479" y="1047053"/>
                  </a:lnTo>
                  <a:lnTo>
                    <a:pt x="0" y="1047053"/>
                  </a:lnTo>
                  <a:lnTo>
                    <a:pt x="0" y="0"/>
                  </a:lnTo>
                  <a:close/>
                </a:path>
              </a:pathLst>
            </a:custGeom>
            <a:blipFill rotWithShape="1">
              <a:blip r:embed="rId8">
                <a:alphaModFix/>
              </a:blip>
              <a:stretch>
                <a:fillRect/>
              </a:stretch>
            </a:blipFill>
            <a:ln>
              <a:noFill/>
            </a:ln>
          </p:spPr>
          <p:txBody>
            <a:bodyPr/>
            <a:lstStyle/>
            <a:p>
              <a:endParaRPr lang="en-GB"/>
            </a:p>
          </p:txBody>
        </p:sp>
        <p:sp>
          <p:nvSpPr>
            <p:cNvPr id="503" name="Google Shape;503;p31"/>
            <p:cNvSpPr/>
            <p:nvPr/>
          </p:nvSpPr>
          <p:spPr>
            <a:xfrm>
              <a:off x="0" y="0"/>
              <a:ext cx="1445664" cy="3094792"/>
            </a:xfrm>
            <a:custGeom>
              <a:avLst/>
              <a:gdLst/>
              <a:ahLst/>
              <a:cxnLst/>
              <a:rect l="l" t="t" r="r" b="b"/>
              <a:pathLst>
                <a:path w="1445664" h="3094792" extrusionOk="0">
                  <a:moveTo>
                    <a:pt x="0" y="0"/>
                  </a:moveTo>
                  <a:lnTo>
                    <a:pt x="1445664" y="0"/>
                  </a:lnTo>
                  <a:lnTo>
                    <a:pt x="1445664" y="3094792"/>
                  </a:lnTo>
                  <a:lnTo>
                    <a:pt x="0" y="3094792"/>
                  </a:lnTo>
                  <a:lnTo>
                    <a:pt x="0" y="0"/>
                  </a:lnTo>
                  <a:close/>
                </a:path>
              </a:pathLst>
            </a:custGeom>
            <a:blipFill rotWithShape="1">
              <a:blip r:embed="rId9"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grpSp>
      <p:sp>
        <p:nvSpPr>
          <p:cNvPr id="504" name="Google Shape;504;p31"/>
          <p:cNvSpPr/>
          <p:nvPr/>
        </p:nvSpPr>
        <p:spPr>
          <a:xfrm>
            <a:off x="7119525" y="-874195"/>
            <a:ext cx="12281921" cy="9882908"/>
          </a:xfrm>
          <a:custGeom>
            <a:avLst/>
            <a:gdLst/>
            <a:ahLst/>
            <a:cxnLst/>
            <a:rect l="l" t="t" r="r" b="b"/>
            <a:pathLst>
              <a:path w="12281921" h="9882908" extrusionOk="0">
                <a:moveTo>
                  <a:pt x="0" y="0"/>
                </a:moveTo>
                <a:lnTo>
                  <a:pt x="12281920" y="0"/>
                </a:lnTo>
                <a:lnTo>
                  <a:pt x="12281920" y="9882907"/>
                </a:lnTo>
                <a:lnTo>
                  <a:pt x="0" y="9882907"/>
                </a:lnTo>
                <a:lnTo>
                  <a:pt x="0" y="0"/>
                </a:lnTo>
                <a:close/>
              </a:path>
            </a:pathLst>
          </a:custGeom>
          <a:blipFill rotWithShape="1">
            <a:blip r:embed="rId10"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505" name="Google Shape;505;p31"/>
          <p:cNvSpPr txBox="1"/>
          <p:nvPr/>
        </p:nvSpPr>
        <p:spPr>
          <a:xfrm>
            <a:off x="900081" y="2653665"/>
            <a:ext cx="6447900" cy="67602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3600" i="0" u="none" strike="noStrike" cap="none">
                <a:solidFill>
                  <a:srgbClr val="404040"/>
                </a:solidFill>
                <a:latin typeface="Comic Sans MS"/>
                <a:ea typeface="Comic Sans MS"/>
                <a:cs typeface="Comic Sans MS"/>
                <a:sym typeface="Comic Sans MS"/>
              </a:rPr>
              <a:t>To end...</a:t>
            </a:r>
            <a:endParaRPr>
              <a:latin typeface="Comic Sans MS"/>
              <a:ea typeface="Comic Sans MS"/>
              <a:cs typeface="Comic Sans MS"/>
              <a:sym typeface="Comic Sans MS"/>
            </a:endParaRPr>
          </a:p>
          <a:p>
            <a:pPr marL="0" marR="0" lvl="0" indent="0" algn="l" rtl="0">
              <a:lnSpc>
                <a:spcPct val="140000"/>
              </a:lnSpc>
              <a:spcBef>
                <a:spcPts val="0"/>
              </a:spcBef>
              <a:spcAft>
                <a:spcPts val="0"/>
              </a:spcAft>
              <a:buNone/>
            </a:pPr>
            <a:endParaRPr sz="3600" i="0" u="none" strike="noStrike" cap="none">
              <a:solidFill>
                <a:srgbClr val="404040"/>
              </a:solidFill>
              <a:latin typeface="Comic Sans MS"/>
              <a:ea typeface="Comic Sans MS"/>
              <a:cs typeface="Comic Sans MS"/>
              <a:sym typeface="Comic Sans MS"/>
            </a:endParaRPr>
          </a:p>
          <a:p>
            <a:pPr marL="0" marR="0" lvl="0" indent="0" algn="l" rtl="0">
              <a:lnSpc>
                <a:spcPct val="140000"/>
              </a:lnSpc>
              <a:spcBef>
                <a:spcPts val="0"/>
              </a:spcBef>
              <a:spcAft>
                <a:spcPts val="0"/>
              </a:spcAft>
              <a:buNone/>
            </a:pPr>
            <a:r>
              <a:rPr lang="en-US" sz="3600" i="0" u="none" strike="noStrike" cap="none">
                <a:solidFill>
                  <a:srgbClr val="404040"/>
                </a:solidFill>
                <a:latin typeface="Comic Sans MS"/>
                <a:ea typeface="Comic Sans MS"/>
                <a:cs typeface="Comic Sans MS"/>
                <a:sym typeface="Comic Sans MS"/>
              </a:rPr>
              <a:t>If you could meet the people working on the Concrete Coast project, what would you ask them?</a:t>
            </a:r>
            <a:endParaRPr>
              <a:latin typeface="Comic Sans MS"/>
              <a:ea typeface="Comic Sans MS"/>
              <a:cs typeface="Comic Sans MS"/>
              <a:sym typeface="Comic Sans MS"/>
            </a:endParaRPr>
          </a:p>
          <a:p>
            <a:pPr marL="0" marR="0" lvl="0" indent="0" algn="l" rtl="0">
              <a:lnSpc>
                <a:spcPct val="140000"/>
              </a:lnSpc>
              <a:spcBef>
                <a:spcPts val="0"/>
              </a:spcBef>
              <a:spcAft>
                <a:spcPts val="0"/>
              </a:spcAft>
              <a:buNone/>
            </a:pPr>
            <a:endParaRPr sz="3600" b="0" i="0" u="none" strike="noStrike" cap="none">
              <a:solidFill>
                <a:srgbClr val="404040"/>
              </a:solidFill>
              <a:latin typeface="Arial"/>
              <a:ea typeface="Arial"/>
              <a:cs typeface="Arial"/>
              <a:sym typeface="Arial"/>
            </a:endParaRPr>
          </a:p>
          <a:p>
            <a:pPr marL="0" marR="0" lvl="0" indent="0" algn="l" rtl="0">
              <a:lnSpc>
                <a:spcPct val="140000"/>
              </a:lnSpc>
              <a:spcBef>
                <a:spcPts val="0"/>
              </a:spcBef>
              <a:spcAft>
                <a:spcPts val="0"/>
              </a:spcAft>
              <a:buNone/>
            </a:pPr>
            <a:endParaRPr sz="3600" b="0" i="0" u="none" strike="noStrike" cap="none">
              <a:solidFill>
                <a:srgbClr val="404040"/>
              </a:solidFill>
              <a:latin typeface="Arial"/>
              <a:ea typeface="Arial"/>
              <a:cs typeface="Arial"/>
              <a:sym typeface="Arial"/>
            </a:endParaRPr>
          </a:p>
          <a:p>
            <a:pPr marL="0" marR="0" lvl="0" indent="0" algn="l" rtl="0">
              <a:lnSpc>
                <a:spcPct val="140000"/>
              </a:lnSpc>
              <a:spcBef>
                <a:spcPts val="0"/>
              </a:spcBef>
              <a:spcAft>
                <a:spcPts val="0"/>
              </a:spcAft>
              <a:buNone/>
            </a:pPr>
            <a:endParaRPr sz="3600" b="0" i="0" u="none" strike="noStrike" cap="none">
              <a:solidFill>
                <a:srgbClr val="404040"/>
              </a:solidFill>
              <a:latin typeface="Arial"/>
              <a:ea typeface="Arial"/>
              <a:cs typeface="Arial"/>
              <a:sym typeface="Arial"/>
            </a:endParaRPr>
          </a:p>
        </p:txBody>
      </p:sp>
      <p:sp>
        <p:nvSpPr>
          <p:cNvPr id="506" name="Google Shape;506;p31"/>
          <p:cNvSpPr txBox="1"/>
          <p:nvPr/>
        </p:nvSpPr>
        <p:spPr>
          <a:xfrm>
            <a:off x="760851" y="574670"/>
            <a:ext cx="4965137"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dirty="0">
                <a:solidFill>
                  <a:srgbClr val="000000"/>
                </a:solidFill>
                <a:latin typeface="Comic Sans MS"/>
                <a:ea typeface="Comic Sans MS"/>
                <a:cs typeface="Comic Sans MS"/>
                <a:sym typeface="Comic Sans MS"/>
              </a:rPr>
              <a:t>Reflection</a:t>
            </a:r>
            <a:endParaRPr dirty="0">
              <a:latin typeface="Comic Sans MS"/>
              <a:ea typeface="Comic Sans MS"/>
              <a:cs typeface="Comic Sans MS"/>
              <a:sym typeface="Comic Sans M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112"/>
        <p:cNvGrpSpPr/>
        <p:nvPr/>
      </p:nvGrpSpPr>
      <p:grpSpPr>
        <a:xfrm>
          <a:off x="0" y="0"/>
          <a:ext cx="0" cy="0"/>
          <a:chOff x="0" y="0"/>
          <a:chExt cx="0" cy="0"/>
        </a:xfrm>
      </p:grpSpPr>
      <p:sp>
        <p:nvSpPr>
          <p:cNvPr id="113" name="Google Shape;113;p4"/>
          <p:cNvSpPr/>
          <p:nvPr/>
        </p:nvSpPr>
        <p:spPr>
          <a:xfrm rot="8787170">
            <a:off x="-739985" y="-3629459"/>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114" name="Google Shape;114;p4"/>
          <p:cNvSpPr/>
          <p:nvPr/>
        </p:nvSpPr>
        <p:spPr>
          <a:xfrm>
            <a:off x="7420084" y="2144123"/>
            <a:ext cx="10331245" cy="5998753"/>
          </a:xfrm>
          <a:custGeom>
            <a:avLst/>
            <a:gdLst/>
            <a:ahLst/>
            <a:cxnLst/>
            <a:rect l="l" t="t" r="r" b="b"/>
            <a:pathLst>
              <a:path w="1399830" h="812800" extrusionOk="0">
                <a:moveTo>
                  <a:pt x="17235" y="0"/>
                </a:moveTo>
                <a:lnTo>
                  <a:pt x="1382595" y="0"/>
                </a:lnTo>
                <a:cubicBezTo>
                  <a:pt x="1392114" y="0"/>
                  <a:pt x="1399830" y="7717"/>
                  <a:pt x="1399830" y="17235"/>
                </a:cubicBezTo>
                <a:lnTo>
                  <a:pt x="1399830" y="795565"/>
                </a:lnTo>
                <a:cubicBezTo>
                  <a:pt x="1399830" y="800136"/>
                  <a:pt x="1398014" y="804520"/>
                  <a:pt x="1394782" y="807752"/>
                </a:cubicBezTo>
                <a:cubicBezTo>
                  <a:pt x="1391550" y="810984"/>
                  <a:pt x="1387166" y="812800"/>
                  <a:pt x="1382595" y="812800"/>
                </a:cubicBezTo>
                <a:lnTo>
                  <a:pt x="17235" y="812800"/>
                </a:lnTo>
                <a:cubicBezTo>
                  <a:pt x="12664" y="812800"/>
                  <a:pt x="8280" y="810984"/>
                  <a:pt x="5048" y="807752"/>
                </a:cubicBezTo>
                <a:cubicBezTo>
                  <a:pt x="1816" y="804520"/>
                  <a:pt x="0" y="800136"/>
                  <a:pt x="0" y="795565"/>
                </a:cubicBezTo>
                <a:lnTo>
                  <a:pt x="0" y="17235"/>
                </a:lnTo>
                <a:cubicBezTo>
                  <a:pt x="0" y="12664"/>
                  <a:pt x="1816" y="8280"/>
                  <a:pt x="5048" y="5048"/>
                </a:cubicBezTo>
                <a:cubicBezTo>
                  <a:pt x="8280" y="1816"/>
                  <a:pt x="12664" y="0"/>
                  <a:pt x="17235" y="0"/>
                </a:cubicBezTo>
                <a:close/>
              </a:path>
            </a:pathLst>
          </a:cu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txBox="1"/>
          <p:nvPr/>
        </p:nvSpPr>
        <p:spPr>
          <a:xfrm>
            <a:off x="3084260" y="432327"/>
            <a:ext cx="8671648"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dirty="0">
                <a:solidFill>
                  <a:srgbClr val="000000"/>
                </a:solidFill>
                <a:latin typeface="Comic Sans MS"/>
                <a:ea typeface="Comic Sans MS"/>
                <a:cs typeface="Comic Sans MS"/>
                <a:sym typeface="Comic Sans MS"/>
              </a:rPr>
              <a:t>Coastal Habitats</a:t>
            </a:r>
            <a:endParaRPr dirty="0">
              <a:latin typeface="Comic Sans MS"/>
              <a:ea typeface="Comic Sans MS"/>
              <a:cs typeface="Comic Sans MS"/>
              <a:sym typeface="Comic Sans MS"/>
            </a:endParaRPr>
          </a:p>
        </p:txBody>
      </p:sp>
      <p:sp>
        <p:nvSpPr>
          <p:cNvPr id="116" name="Google Shape;116;p4"/>
          <p:cNvSpPr txBox="1"/>
          <p:nvPr/>
        </p:nvSpPr>
        <p:spPr>
          <a:xfrm>
            <a:off x="472352" y="2077448"/>
            <a:ext cx="6488700" cy="67590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599" i="0" u="none" strike="noStrike" cap="none" dirty="0">
                <a:solidFill>
                  <a:srgbClr val="4A4A4B"/>
                </a:solidFill>
                <a:latin typeface="Comic Sans MS"/>
                <a:ea typeface="Comic Sans MS"/>
                <a:cs typeface="Comic Sans MS"/>
                <a:sym typeface="Comic Sans MS"/>
              </a:rPr>
              <a:t>Discuss what you can see in each habitat.</a:t>
            </a:r>
            <a:endParaRPr dirty="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i="0" u="none" strike="noStrike" cap="none" dirty="0">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599" i="0" u="none" strike="noStrike" cap="none" dirty="0">
                <a:solidFill>
                  <a:srgbClr val="4A4A4B"/>
                </a:solidFill>
                <a:latin typeface="Comic Sans MS"/>
                <a:ea typeface="Comic Sans MS"/>
                <a:cs typeface="Comic Sans MS"/>
                <a:sym typeface="Comic Sans MS"/>
              </a:rPr>
              <a:t>What is the habitat like? (rocky, sandy, muddy, wet, dry, smooth, rough, sheltered, open)</a:t>
            </a:r>
            <a:endParaRPr dirty="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i="0" u="none" strike="noStrike" cap="none" dirty="0">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599" i="0" u="none" strike="noStrike" cap="none" dirty="0">
                <a:solidFill>
                  <a:srgbClr val="4A4A4B"/>
                </a:solidFill>
                <a:latin typeface="Comic Sans MS"/>
                <a:ea typeface="Comic Sans MS"/>
                <a:cs typeface="Comic Sans MS"/>
                <a:sym typeface="Comic Sans MS"/>
              </a:rPr>
              <a:t>What might live there?</a:t>
            </a:r>
            <a:endParaRPr dirty="0">
              <a:latin typeface="Comic Sans MS"/>
              <a:ea typeface="Comic Sans MS"/>
              <a:cs typeface="Comic Sans MS"/>
              <a:sym typeface="Comic Sans M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120"/>
        <p:cNvGrpSpPr/>
        <p:nvPr/>
      </p:nvGrpSpPr>
      <p:grpSpPr>
        <a:xfrm>
          <a:off x="0" y="0"/>
          <a:ext cx="0" cy="0"/>
          <a:chOff x="0" y="0"/>
          <a:chExt cx="0" cy="0"/>
        </a:xfrm>
      </p:grpSpPr>
      <p:sp>
        <p:nvSpPr>
          <p:cNvPr id="121" name="Google Shape;121;p5"/>
          <p:cNvSpPr/>
          <p:nvPr/>
        </p:nvSpPr>
        <p:spPr>
          <a:xfrm rot="8787170">
            <a:off x="-739985" y="-3629459"/>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122" name="Google Shape;122;p5"/>
          <p:cNvSpPr/>
          <p:nvPr/>
        </p:nvSpPr>
        <p:spPr>
          <a:xfrm>
            <a:off x="7420084" y="2144123"/>
            <a:ext cx="10331245" cy="5998753"/>
          </a:xfrm>
          <a:custGeom>
            <a:avLst/>
            <a:gdLst/>
            <a:ahLst/>
            <a:cxnLst/>
            <a:rect l="l" t="t" r="r" b="b"/>
            <a:pathLst>
              <a:path w="1399830" h="812800" extrusionOk="0">
                <a:moveTo>
                  <a:pt x="17235" y="0"/>
                </a:moveTo>
                <a:lnTo>
                  <a:pt x="1382595" y="0"/>
                </a:lnTo>
                <a:cubicBezTo>
                  <a:pt x="1392114" y="0"/>
                  <a:pt x="1399830" y="7717"/>
                  <a:pt x="1399830" y="17235"/>
                </a:cubicBezTo>
                <a:lnTo>
                  <a:pt x="1399830" y="795565"/>
                </a:lnTo>
                <a:cubicBezTo>
                  <a:pt x="1399830" y="800136"/>
                  <a:pt x="1398014" y="804520"/>
                  <a:pt x="1394782" y="807752"/>
                </a:cubicBezTo>
                <a:cubicBezTo>
                  <a:pt x="1391550" y="810984"/>
                  <a:pt x="1387166" y="812800"/>
                  <a:pt x="1382595" y="812800"/>
                </a:cubicBezTo>
                <a:lnTo>
                  <a:pt x="17235" y="812800"/>
                </a:lnTo>
                <a:cubicBezTo>
                  <a:pt x="12664" y="812800"/>
                  <a:pt x="8280" y="810984"/>
                  <a:pt x="5048" y="807752"/>
                </a:cubicBezTo>
                <a:cubicBezTo>
                  <a:pt x="1816" y="804520"/>
                  <a:pt x="0" y="800136"/>
                  <a:pt x="0" y="795565"/>
                </a:cubicBezTo>
                <a:lnTo>
                  <a:pt x="0" y="17235"/>
                </a:lnTo>
                <a:cubicBezTo>
                  <a:pt x="0" y="12664"/>
                  <a:pt x="1816" y="8280"/>
                  <a:pt x="5048" y="5048"/>
                </a:cubicBezTo>
                <a:cubicBezTo>
                  <a:pt x="8280" y="1816"/>
                  <a:pt x="12664" y="0"/>
                  <a:pt x="17235" y="0"/>
                </a:cubicBezTo>
                <a:close/>
              </a:path>
            </a:pathLst>
          </a:cu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5"/>
          <p:cNvSpPr txBox="1"/>
          <p:nvPr/>
        </p:nvSpPr>
        <p:spPr>
          <a:xfrm>
            <a:off x="3291294" y="432327"/>
            <a:ext cx="8257580"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dirty="0">
                <a:solidFill>
                  <a:srgbClr val="000000"/>
                </a:solidFill>
                <a:latin typeface="Comic Sans MS"/>
                <a:ea typeface="Comic Sans MS"/>
                <a:cs typeface="Comic Sans MS"/>
                <a:sym typeface="Comic Sans MS"/>
              </a:rPr>
              <a:t>Coastal Habitats</a:t>
            </a:r>
            <a:endParaRPr dirty="0">
              <a:latin typeface="Comic Sans MS"/>
              <a:ea typeface="Comic Sans MS"/>
              <a:cs typeface="Comic Sans MS"/>
              <a:sym typeface="Comic Sans MS"/>
            </a:endParaRPr>
          </a:p>
        </p:txBody>
      </p:sp>
      <p:sp>
        <p:nvSpPr>
          <p:cNvPr id="124" name="Google Shape;124;p5"/>
          <p:cNvSpPr txBox="1"/>
          <p:nvPr/>
        </p:nvSpPr>
        <p:spPr>
          <a:xfrm>
            <a:off x="472352" y="2077448"/>
            <a:ext cx="6488700" cy="67590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Discuss what you can see in each habitat.</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What is the habitat like? (rocky, sandy, muddy, wet, dry, smooth, rough, sheltered, open)</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What might live there?</a:t>
            </a:r>
            <a:endParaRPr>
              <a:latin typeface="Comic Sans MS"/>
              <a:ea typeface="Comic Sans MS"/>
              <a:cs typeface="Comic Sans MS"/>
              <a:sym typeface="Comic Sans M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128"/>
        <p:cNvGrpSpPr/>
        <p:nvPr/>
      </p:nvGrpSpPr>
      <p:grpSpPr>
        <a:xfrm>
          <a:off x="0" y="0"/>
          <a:ext cx="0" cy="0"/>
          <a:chOff x="0" y="0"/>
          <a:chExt cx="0" cy="0"/>
        </a:xfrm>
      </p:grpSpPr>
      <p:sp>
        <p:nvSpPr>
          <p:cNvPr id="129" name="Google Shape;129;p6"/>
          <p:cNvSpPr/>
          <p:nvPr/>
        </p:nvSpPr>
        <p:spPr>
          <a:xfrm rot="8787170">
            <a:off x="-606271" y="-3834977"/>
            <a:ext cx="19500542" cy="13577252"/>
          </a:xfrm>
          <a:custGeom>
            <a:avLst/>
            <a:gdLst/>
            <a:ahLst/>
            <a:cxnLst/>
            <a:rect l="l" t="t" r="r" b="b"/>
            <a:pathLst>
              <a:path w="19500542" h="13577252" extrusionOk="0">
                <a:moveTo>
                  <a:pt x="19500542" y="13577253"/>
                </a:moveTo>
                <a:lnTo>
                  <a:pt x="0" y="13577253"/>
                </a:lnTo>
                <a:lnTo>
                  <a:pt x="0" y="0"/>
                </a:lnTo>
                <a:lnTo>
                  <a:pt x="19500542" y="0"/>
                </a:lnTo>
                <a:lnTo>
                  <a:pt x="19500542" y="13577253"/>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130" name="Google Shape;130;p6"/>
          <p:cNvSpPr txBox="1"/>
          <p:nvPr/>
        </p:nvSpPr>
        <p:spPr>
          <a:xfrm>
            <a:off x="372639" y="2542776"/>
            <a:ext cx="6488700" cy="83103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Which habitats would be suitable for the following animals?</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Can you explain why?</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p:txBody>
      </p:sp>
      <p:sp>
        <p:nvSpPr>
          <p:cNvPr id="131" name="Google Shape;131;p6"/>
          <p:cNvSpPr/>
          <p:nvPr/>
        </p:nvSpPr>
        <p:spPr>
          <a:xfrm>
            <a:off x="7102475" y="2370716"/>
            <a:ext cx="4854942" cy="3492196"/>
          </a:xfrm>
          <a:custGeom>
            <a:avLst/>
            <a:gdLst/>
            <a:ahLst/>
            <a:cxnLst/>
            <a:rect l="l" t="t" r="r" b="b"/>
            <a:pathLst>
              <a:path w="1129976" h="812800" extrusionOk="0">
                <a:moveTo>
                  <a:pt x="36677" y="0"/>
                </a:moveTo>
                <a:lnTo>
                  <a:pt x="1093299" y="0"/>
                </a:lnTo>
                <a:cubicBezTo>
                  <a:pt x="1103026" y="0"/>
                  <a:pt x="1112355" y="3864"/>
                  <a:pt x="1119233" y="10742"/>
                </a:cubicBezTo>
                <a:cubicBezTo>
                  <a:pt x="1126111" y="17621"/>
                  <a:pt x="1129976" y="26950"/>
                  <a:pt x="1129976" y="36677"/>
                </a:cubicBezTo>
                <a:lnTo>
                  <a:pt x="1129976" y="776123"/>
                </a:lnTo>
                <a:cubicBezTo>
                  <a:pt x="1129976" y="785850"/>
                  <a:pt x="1126111" y="795179"/>
                  <a:pt x="1119233" y="802058"/>
                </a:cubicBezTo>
                <a:cubicBezTo>
                  <a:pt x="1112355" y="808936"/>
                  <a:pt x="1103026" y="812800"/>
                  <a:pt x="1093299" y="812800"/>
                </a:cubicBezTo>
                <a:lnTo>
                  <a:pt x="36677" y="812800"/>
                </a:lnTo>
                <a:cubicBezTo>
                  <a:pt x="26950" y="812800"/>
                  <a:pt x="17621" y="808936"/>
                  <a:pt x="10742" y="802058"/>
                </a:cubicBezTo>
                <a:cubicBezTo>
                  <a:pt x="3864" y="795179"/>
                  <a:pt x="0" y="785850"/>
                  <a:pt x="0" y="776123"/>
                </a:cubicBezTo>
                <a:lnTo>
                  <a:pt x="0" y="36677"/>
                </a:lnTo>
                <a:cubicBezTo>
                  <a:pt x="0" y="26950"/>
                  <a:pt x="3864" y="17621"/>
                  <a:pt x="10742" y="10742"/>
                </a:cubicBezTo>
                <a:cubicBezTo>
                  <a:pt x="17621" y="3864"/>
                  <a:pt x="26950" y="0"/>
                  <a:pt x="36677" y="0"/>
                </a:cubicBezTo>
                <a:close/>
              </a:path>
            </a:pathLst>
          </a:cu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6"/>
          <p:cNvSpPr/>
          <p:nvPr/>
        </p:nvSpPr>
        <p:spPr>
          <a:xfrm>
            <a:off x="7102475" y="6428560"/>
            <a:ext cx="4854942" cy="3492196"/>
          </a:xfrm>
          <a:custGeom>
            <a:avLst/>
            <a:gdLst/>
            <a:ahLst/>
            <a:cxnLst/>
            <a:rect l="l" t="t" r="r" b="b"/>
            <a:pathLst>
              <a:path w="1129976" h="812800" extrusionOk="0">
                <a:moveTo>
                  <a:pt x="36677" y="0"/>
                </a:moveTo>
                <a:lnTo>
                  <a:pt x="1093299" y="0"/>
                </a:lnTo>
                <a:cubicBezTo>
                  <a:pt x="1103026" y="0"/>
                  <a:pt x="1112355" y="3864"/>
                  <a:pt x="1119233" y="10742"/>
                </a:cubicBezTo>
                <a:cubicBezTo>
                  <a:pt x="1126111" y="17621"/>
                  <a:pt x="1129976" y="26950"/>
                  <a:pt x="1129976" y="36677"/>
                </a:cubicBezTo>
                <a:lnTo>
                  <a:pt x="1129976" y="776123"/>
                </a:lnTo>
                <a:cubicBezTo>
                  <a:pt x="1129976" y="785850"/>
                  <a:pt x="1126111" y="795179"/>
                  <a:pt x="1119233" y="802058"/>
                </a:cubicBezTo>
                <a:cubicBezTo>
                  <a:pt x="1112355" y="808936"/>
                  <a:pt x="1103026" y="812800"/>
                  <a:pt x="1093299" y="812800"/>
                </a:cubicBezTo>
                <a:lnTo>
                  <a:pt x="36677" y="812800"/>
                </a:lnTo>
                <a:cubicBezTo>
                  <a:pt x="26950" y="812800"/>
                  <a:pt x="17621" y="808936"/>
                  <a:pt x="10742" y="802058"/>
                </a:cubicBezTo>
                <a:cubicBezTo>
                  <a:pt x="3864" y="795179"/>
                  <a:pt x="0" y="785850"/>
                  <a:pt x="0" y="776123"/>
                </a:cubicBezTo>
                <a:lnTo>
                  <a:pt x="0" y="36677"/>
                </a:lnTo>
                <a:cubicBezTo>
                  <a:pt x="0" y="26950"/>
                  <a:pt x="3864" y="17621"/>
                  <a:pt x="10742" y="10742"/>
                </a:cubicBezTo>
                <a:cubicBezTo>
                  <a:pt x="17621" y="3864"/>
                  <a:pt x="26950" y="0"/>
                  <a:pt x="36677" y="0"/>
                </a:cubicBezTo>
                <a:close/>
              </a:path>
            </a:pathLst>
          </a:cu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6"/>
          <p:cNvSpPr/>
          <p:nvPr/>
        </p:nvSpPr>
        <p:spPr>
          <a:xfrm>
            <a:off x="12523048" y="2370716"/>
            <a:ext cx="4854942" cy="3492196"/>
          </a:xfrm>
          <a:custGeom>
            <a:avLst/>
            <a:gdLst/>
            <a:ahLst/>
            <a:cxnLst/>
            <a:rect l="l" t="t" r="r" b="b"/>
            <a:pathLst>
              <a:path w="1129976" h="812800" extrusionOk="0">
                <a:moveTo>
                  <a:pt x="36677" y="0"/>
                </a:moveTo>
                <a:lnTo>
                  <a:pt x="1093299" y="0"/>
                </a:lnTo>
                <a:cubicBezTo>
                  <a:pt x="1103026" y="0"/>
                  <a:pt x="1112355" y="3864"/>
                  <a:pt x="1119233" y="10742"/>
                </a:cubicBezTo>
                <a:cubicBezTo>
                  <a:pt x="1126111" y="17621"/>
                  <a:pt x="1129976" y="26950"/>
                  <a:pt x="1129976" y="36677"/>
                </a:cubicBezTo>
                <a:lnTo>
                  <a:pt x="1129976" y="776123"/>
                </a:lnTo>
                <a:cubicBezTo>
                  <a:pt x="1129976" y="785850"/>
                  <a:pt x="1126111" y="795179"/>
                  <a:pt x="1119233" y="802058"/>
                </a:cubicBezTo>
                <a:cubicBezTo>
                  <a:pt x="1112355" y="808936"/>
                  <a:pt x="1103026" y="812800"/>
                  <a:pt x="1093299" y="812800"/>
                </a:cubicBezTo>
                <a:lnTo>
                  <a:pt x="36677" y="812800"/>
                </a:lnTo>
                <a:cubicBezTo>
                  <a:pt x="26950" y="812800"/>
                  <a:pt x="17621" y="808936"/>
                  <a:pt x="10742" y="802058"/>
                </a:cubicBezTo>
                <a:cubicBezTo>
                  <a:pt x="3864" y="795179"/>
                  <a:pt x="0" y="785850"/>
                  <a:pt x="0" y="776123"/>
                </a:cubicBezTo>
                <a:lnTo>
                  <a:pt x="0" y="36677"/>
                </a:lnTo>
                <a:cubicBezTo>
                  <a:pt x="0" y="26950"/>
                  <a:pt x="3864" y="17621"/>
                  <a:pt x="10742" y="10742"/>
                </a:cubicBezTo>
                <a:cubicBezTo>
                  <a:pt x="17621" y="3864"/>
                  <a:pt x="26950" y="0"/>
                  <a:pt x="36677" y="0"/>
                </a:cubicBezTo>
                <a:close/>
              </a:path>
            </a:pathLst>
          </a:cu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6"/>
          <p:cNvSpPr/>
          <p:nvPr/>
        </p:nvSpPr>
        <p:spPr>
          <a:xfrm>
            <a:off x="12523048" y="6428560"/>
            <a:ext cx="4854942" cy="3492196"/>
          </a:xfrm>
          <a:custGeom>
            <a:avLst/>
            <a:gdLst/>
            <a:ahLst/>
            <a:cxnLst/>
            <a:rect l="l" t="t" r="r" b="b"/>
            <a:pathLst>
              <a:path w="1129976" h="812800" extrusionOk="0">
                <a:moveTo>
                  <a:pt x="36677" y="0"/>
                </a:moveTo>
                <a:lnTo>
                  <a:pt x="1093299" y="0"/>
                </a:lnTo>
                <a:cubicBezTo>
                  <a:pt x="1103026" y="0"/>
                  <a:pt x="1112355" y="3864"/>
                  <a:pt x="1119233" y="10742"/>
                </a:cubicBezTo>
                <a:cubicBezTo>
                  <a:pt x="1126111" y="17621"/>
                  <a:pt x="1129976" y="26950"/>
                  <a:pt x="1129976" y="36677"/>
                </a:cubicBezTo>
                <a:lnTo>
                  <a:pt x="1129976" y="776123"/>
                </a:lnTo>
                <a:cubicBezTo>
                  <a:pt x="1129976" y="785850"/>
                  <a:pt x="1126111" y="795179"/>
                  <a:pt x="1119233" y="802058"/>
                </a:cubicBezTo>
                <a:cubicBezTo>
                  <a:pt x="1112355" y="808936"/>
                  <a:pt x="1103026" y="812800"/>
                  <a:pt x="1093299" y="812800"/>
                </a:cubicBezTo>
                <a:lnTo>
                  <a:pt x="36677" y="812800"/>
                </a:lnTo>
                <a:cubicBezTo>
                  <a:pt x="26950" y="812800"/>
                  <a:pt x="17621" y="808936"/>
                  <a:pt x="10742" y="802058"/>
                </a:cubicBezTo>
                <a:cubicBezTo>
                  <a:pt x="3864" y="795179"/>
                  <a:pt x="0" y="785850"/>
                  <a:pt x="0" y="776123"/>
                </a:cubicBezTo>
                <a:lnTo>
                  <a:pt x="0" y="36677"/>
                </a:lnTo>
                <a:cubicBezTo>
                  <a:pt x="0" y="26950"/>
                  <a:pt x="3864" y="17621"/>
                  <a:pt x="10742" y="10742"/>
                </a:cubicBezTo>
                <a:cubicBezTo>
                  <a:pt x="17621" y="3864"/>
                  <a:pt x="26950" y="0"/>
                  <a:pt x="36677" y="0"/>
                </a:cubicBezTo>
                <a:close/>
              </a:path>
            </a:pathLst>
          </a:cu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6"/>
          <p:cNvSpPr/>
          <p:nvPr/>
        </p:nvSpPr>
        <p:spPr>
          <a:xfrm>
            <a:off x="2204576" y="7194378"/>
            <a:ext cx="1960560" cy="980280"/>
          </a:xfrm>
          <a:custGeom>
            <a:avLst/>
            <a:gdLst/>
            <a:ahLst/>
            <a:cxnLst/>
            <a:rect l="l" t="t" r="r" b="b"/>
            <a:pathLst>
              <a:path w="1960560" h="980280" extrusionOk="0">
                <a:moveTo>
                  <a:pt x="0" y="0"/>
                </a:moveTo>
                <a:lnTo>
                  <a:pt x="1960560" y="0"/>
                </a:lnTo>
                <a:lnTo>
                  <a:pt x="1960560" y="980280"/>
                </a:lnTo>
                <a:lnTo>
                  <a:pt x="0" y="980280"/>
                </a:lnTo>
                <a:lnTo>
                  <a:pt x="0" y="0"/>
                </a:lnTo>
                <a:close/>
              </a:path>
            </a:pathLst>
          </a:custGeom>
          <a:blipFill rotWithShape="1">
            <a:blip r:embed="rId8"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136" name="Google Shape;136;p6"/>
          <p:cNvSpPr/>
          <p:nvPr/>
        </p:nvSpPr>
        <p:spPr>
          <a:xfrm>
            <a:off x="798233" y="3364857"/>
            <a:ext cx="6304241" cy="4996111"/>
          </a:xfrm>
          <a:custGeom>
            <a:avLst/>
            <a:gdLst/>
            <a:ahLst/>
            <a:cxnLst/>
            <a:rect l="l" t="t" r="r" b="b"/>
            <a:pathLst>
              <a:path w="6304241" h="4996111" extrusionOk="0">
                <a:moveTo>
                  <a:pt x="0" y="0"/>
                </a:moveTo>
                <a:lnTo>
                  <a:pt x="6304242" y="0"/>
                </a:lnTo>
                <a:lnTo>
                  <a:pt x="6304242" y="4996111"/>
                </a:lnTo>
                <a:lnTo>
                  <a:pt x="0" y="4996111"/>
                </a:lnTo>
                <a:lnTo>
                  <a:pt x="0" y="0"/>
                </a:lnTo>
                <a:close/>
              </a:path>
            </a:pathLst>
          </a:custGeom>
          <a:blipFill rotWithShape="1">
            <a:blip r:embed="rId9" cstate="email">
              <a:alphaModFix/>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137" name="Google Shape;137;p6"/>
          <p:cNvSpPr txBox="1"/>
          <p:nvPr/>
        </p:nvSpPr>
        <p:spPr>
          <a:xfrm>
            <a:off x="332377" y="99517"/>
            <a:ext cx="18055200" cy="22164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6000" i="0" u="none" strike="noStrike" cap="none">
                <a:solidFill>
                  <a:srgbClr val="000000"/>
                </a:solidFill>
                <a:latin typeface="Comic Sans MS"/>
                <a:ea typeface="Comic Sans MS"/>
                <a:cs typeface="Comic Sans MS"/>
                <a:sym typeface="Comic Sans MS"/>
              </a:rPr>
              <a:t>Why do you think different creatures live in different places?</a:t>
            </a:r>
            <a:endParaRPr>
              <a:latin typeface="Comic Sans MS"/>
              <a:ea typeface="Comic Sans MS"/>
              <a:cs typeface="Comic Sans MS"/>
              <a:sym typeface="Comic Sans MS"/>
            </a:endParaRPr>
          </a:p>
        </p:txBody>
      </p:sp>
      <p:sp>
        <p:nvSpPr>
          <p:cNvPr id="138" name="Google Shape;138;p6"/>
          <p:cNvSpPr txBox="1"/>
          <p:nvPr/>
        </p:nvSpPr>
        <p:spPr>
          <a:xfrm>
            <a:off x="8233355" y="1702057"/>
            <a:ext cx="2593200" cy="1329600"/>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3599" i="0" u="none" strike="noStrike" cap="none">
                <a:solidFill>
                  <a:srgbClr val="000000"/>
                </a:solidFill>
                <a:latin typeface="Comic Sans MS"/>
                <a:ea typeface="Comic Sans MS"/>
                <a:cs typeface="Comic Sans MS"/>
                <a:sym typeface="Comic Sans MS"/>
              </a:rPr>
              <a:t>sandy beach</a:t>
            </a:r>
            <a:endParaRPr>
              <a:latin typeface="Comic Sans MS"/>
              <a:ea typeface="Comic Sans MS"/>
              <a:cs typeface="Comic Sans MS"/>
              <a:sym typeface="Comic Sans MS"/>
            </a:endParaRPr>
          </a:p>
          <a:p>
            <a:pPr marL="0" marR="0" lvl="0" indent="0" algn="ctr" rtl="0">
              <a:lnSpc>
                <a:spcPct val="140011"/>
              </a:lnSpc>
              <a:spcBef>
                <a:spcPts val="0"/>
              </a:spcBef>
              <a:spcAft>
                <a:spcPts val="0"/>
              </a:spcAft>
              <a:buNone/>
            </a:pPr>
            <a:endParaRPr sz="3599" b="0" i="0" u="none" strike="noStrike" cap="none">
              <a:solidFill>
                <a:srgbClr val="000000"/>
              </a:solidFill>
              <a:latin typeface="Arial"/>
              <a:ea typeface="Arial"/>
              <a:cs typeface="Arial"/>
              <a:sym typeface="Arial"/>
            </a:endParaRPr>
          </a:p>
        </p:txBody>
      </p:sp>
      <p:sp>
        <p:nvSpPr>
          <p:cNvPr id="139" name="Google Shape;139;p6"/>
          <p:cNvSpPr txBox="1"/>
          <p:nvPr/>
        </p:nvSpPr>
        <p:spPr>
          <a:xfrm>
            <a:off x="8464025" y="5805762"/>
            <a:ext cx="1791900" cy="554100"/>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3599" i="0" u="none" strike="noStrike" cap="none">
                <a:solidFill>
                  <a:srgbClr val="000000"/>
                </a:solidFill>
                <a:latin typeface="Comic Sans MS"/>
                <a:ea typeface="Comic Sans MS"/>
                <a:cs typeface="Comic Sans MS"/>
                <a:sym typeface="Comic Sans MS"/>
              </a:rPr>
              <a:t>rockpool</a:t>
            </a:r>
            <a:endParaRPr>
              <a:latin typeface="Comic Sans MS"/>
              <a:ea typeface="Comic Sans MS"/>
              <a:cs typeface="Comic Sans MS"/>
              <a:sym typeface="Comic Sans MS"/>
            </a:endParaRPr>
          </a:p>
        </p:txBody>
      </p:sp>
      <p:sp>
        <p:nvSpPr>
          <p:cNvPr id="140" name="Google Shape;140;p6"/>
          <p:cNvSpPr txBox="1"/>
          <p:nvPr/>
        </p:nvSpPr>
        <p:spPr>
          <a:xfrm>
            <a:off x="13904332" y="1702057"/>
            <a:ext cx="2092500" cy="554100"/>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3599" i="0" u="none" strike="noStrike" cap="none">
                <a:solidFill>
                  <a:srgbClr val="000000"/>
                </a:solidFill>
                <a:latin typeface="Comic Sans MS"/>
                <a:ea typeface="Comic Sans MS"/>
                <a:cs typeface="Comic Sans MS"/>
                <a:sym typeface="Comic Sans MS"/>
              </a:rPr>
              <a:t>saltmarsh</a:t>
            </a:r>
            <a:endParaRPr>
              <a:latin typeface="Comic Sans MS"/>
              <a:ea typeface="Comic Sans MS"/>
              <a:cs typeface="Comic Sans MS"/>
              <a:sym typeface="Comic Sans MS"/>
            </a:endParaRPr>
          </a:p>
        </p:txBody>
      </p:sp>
      <p:sp>
        <p:nvSpPr>
          <p:cNvPr id="141" name="Google Shape;141;p6"/>
          <p:cNvSpPr txBox="1"/>
          <p:nvPr/>
        </p:nvSpPr>
        <p:spPr>
          <a:xfrm>
            <a:off x="14474046" y="5805762"/>
            <a:ext cx="952800" cy="554100"/>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3599" i="0" u="none" strike="noStrike" cap="none">
                <a:solidFill>
                  <a:srgbClr val="000000"/>
                </a:solidFill>
                <a:latin typeface="Comic Sans MS"/>
                <a:ea typeface="Comic Sans MS"/>
                <a:cs typeface="Comic Sans MS"/>
                <a:sym typeface="Comic Sans MS"/>
              </a:rPr>
              <a:t>cliff</a:t>
            </a:r>
            <a:endParaRPr>
              <a:latin typeface="Comic Sans MS"/>
              <a:ea typeface="Comic Sans MS"/>
              <a:cs typeface="Comic Sans MS"/>
              <a:sym typeface="Comic Sans MS"/>
            </a:endParaRPr>
          </a:p>
        </p:txBody>
      </p:sp>
      <p:sp>
        <p:nvSpPr>
          <p:cNvPr id="142" name="Google Shape;142;p6"/>
          <p:cNvSpPr txBox="1"/>
          <p:nvPr/>
        </p:nvSpPr>
        <p:spPr>
          <a:xfrm>
            <a:off x="618674" y="7536411"/>
            <a:ext cx="959700" cy="554100"/>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3599" i="0" u="none" strike="noStrike" cap="none">
                <a:solidFill>
                  <a:srgbClr val="000000"/>
                </a:solidFill>
                <a:latin typeface="Comic Sans MS"/>
                <a:ea typeface="Comic Sans MS"/>
                <a:cs typeface="Comic Sans MS"/>
                <a:sym typeface="Comic Sans MS"/>
              </a:rPr>
              <a:t>crab</a:t>
            </a:r>
            <a:endParaRPr>
              <a:latin typeface="Comic Sans MS"/>
              <a:ea typeface="Comic Sans MS"/>
              <a:cs typeface="Comic Sans MS"/>
              <a:sym typeface="Comic Sans MS"/>
            </a:endParaRPr>
          </a:p>
        </p:txBody>
      </p:sp>
      <p:sp>
        <p:nvSpPr>
          <p:cNvPr id="143" name="Google Shape;143;p6"/>
          <p:cNvSpPr txBox="1"/>
          <p:nvPr/>
        </p:nvSpPr>
        <p:spPr>
          <a:xfrm>
            <a:off x="618674" y="5796237"/>
            <a:ext cx="1314300" cy="554100"/>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3599" i="0" u="none" strike="noStrike" cap="none">
                <a:solidFill>
                  <a:srgbClr val="000000"/>
                </a:solidFill>
                <a:latin typeface="Comic Sans MS"/>
                <a:ea typeface="Comic Sans MS"/>
                <a:cs typeface="Comic Sans MS"/>
                <a:sym typeface="Comic Sans MS"/>
              </a:rPr>
              <a:t>puffin</a:t>
            </a:r>
            <a:endParaRPr>
              <a:latin typeface="Comic Sans MS"/>
              <a:ea typeface="Comic Sans MS"/>
              <a:cs typeface="Comic Sans MS"/>
              <a:sym typeface="Comic Sans M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147"/>
        <p:cNvGrpSpPr/>
        <p:nvPr/>
      </p:nvGrpSpPr>
      <p:grpSpPr>
        <a:xfrm>
          <a:off x="0" y="0"/>
          <a:ext cx="0" cy="0"/>
          <a:chOff x="0" y="0"/>
          <a:chExt cx="0" cy="0"/>
        </a:xfrm>
      </p:grpSpPr>
      <p:sp>
        <p:nvSpPr>
          <p:cNvPr id="148" name="Google Shape;148;p7"/>
          <p:cNvSpPr/>
          <p:nvPr/>
        </p:nvSpPr>
        <p:spPr>
          <a:xfrm rot="8787170">
            <a:off x="-1172075" y="-3995074"/>
            <a:ext cx="19500542" cy="13577252"/>
          </a:xfrm>
          <a:custGeom>
            <a:avLst/>
            <a:gdLst/>
            <a:ahLst/>
            <a:cxnLst/>
            <a:rect l="l" t="t" r="r" b="b"/>
            <a:pathLst>
              <a:path w="19500542" h="13577252" extrusionOk="0">
                <a:moveTo>
                  <a:pt x="19500542" y="13577253"/>
                </a:moveTo>
                <a:lnTo>
                  <a:pt x="0" y="13577253"/>
                </a:lnTo>
                <a:lnTo>
                  <a:pt x="0" y="0"/>
                </a:lnTo>
                <a:lnTo>
                  <a:pt x="19500542" y="0"/>
                </a:lnTo>
                <a:lnTo>
                  <a:pt x="19500542" y="13577253"/>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149" name="Google Shape;149;p7"/>
          <p:cNvSpPr txBox="1"/>
          <p:nvPr/>
        </p:nvSpPr>
        <p:spPr>
          <a:xfrm>
            <a:off x="0" y="449580"/>
            <a:ext cx="11747100"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a:solidFill>
                  <a:srgbClr val="000000"/>
                </a:solidFill>
                <a:latin typeface="Comic Sans MS"/>
                <a:ea typeface="Comic Sans MS"/>
                <a:cs typeface="Comic Sans MS"/>
                <a:sym typeface="Comic Sans MS"/>
              </a:rPr>
              <a:t>Habitat Exploration</a:t>
            </a:r>
            <a:endParaRPr>
              <a:latin typeface="Comic Sans MS"/>
              <a:ea typeface="Comic Sans MS"/>
              <a:cs typeface="Comic Sans MS"/>
              <a:sym typeface="Comic Sans MS"/>
            </a:endParaRPr>
          </a:p>
        </p:txBody>
      </p:sp>
      <p:sp>
        <p:nvSpPr>
          <p:cNvPr id="150" name="Google Shape;150;p7"/>
          <p:cNvSpPr txBox="1"/>
          <p:nvPr/>
        </p:nvSpPr>
        <p:spPr>
          <a:xfrm>
            <a:off x="505589" y="1815332"/>
            <a:ext cx="13202700" cy="96027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199" i="0" u="sng" strike="noStrike" cap="none">
                <a:solidFill>
                  <a:srgbClr val="4A4A4B"/>
                </a:solidFill>
                <a:latin typeface="Comic Sans MS"/>
                <a:ea typeface="Comic Sans MS"/>
                <a:cs typeface="Comic Sans MS"/>
                <a:sym typeface="Comic Sans MS"/>
              </a:rPr>
              <a:t>Activity 1</a:t>
            </a:r>
            <a:endParaRPr sz="10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199" b="0" i="0" u="sng"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r>
              <a:rPr lang="en-US" sz="3199" i="0" u="none" strike="noStrike" cap="none">
                <a:solidFill>
                  <a:srgbClr val="4A4A4B"/>
                </a:solidFill>
                <a:latin typeface="Comic Sans MS"/>
                <a:ea typeface="Comic Sans MS"/>
                <a:cs typeface="Comic Sans MS"/>
                <a:sym typeface="Comic Sans MS"/>
              </a:rPr>
              <a:t>In pairs or small groups.</a:t>
            </a:r>
            <a:endParaRPr sz="10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1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199" i="0" u="none" strike="noStrike" cap="none">
                <a:solidFill>
                  <a:srgbClr val="4A4A4B"/>
                </a:solidFill>
                <a:latin typeface="Comic Sans MS"/>
                <a:ea typeface="Comic Sans MS"/>
                <a:cs typeface="Comic Sans MS"/>
                <a:sym typeface="Comic Sans MS"/>
              </a:rPr>
              <a:t>Use your workbook pages about coastal habitats to find out more about </a:t>
            </a:r>
            <a:r>
              <a:rPr lang="en-US" sz="3199" i="0" u="sng" strike="noStrike" cap="none">
                <a:solidFill>
                  <a:srgbClr val="4A4A4B"/>
                </a:solidFill>
                <a:latin typeface="Comic Sans MS"/>
                <a:ea typeface="Comic Sans MS"/>
                <a:cs typeface="Comic Sans MS"/>
                <a:sym typeface="Comic Sans MS"/>
              </a:rPr>
              <a:t>one</a:t>
            </a:r>
            <a:r>
              <a:rPr lang="en-US" sz="3199" i="0" u="none" strike="noStrike" cap="none">
                <a:solidFill>
                  <a:srgbClr val="4A4A4B"/>
                </a:solidFill>
                <a:latin typeface="Comic Sans MS"/>
                <a:ea typeface="Comic Sans MS"/>
                <a:cs typeface="Comic Sans MS"/>
                <a:sym typeface="Comic Sans MS"/>
              </a:rPr>
              <a:t> of the habitats.</a:t>
            </a:r>
            <a:endParaRPr sz="10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199" i="0" u="none" strike="noStrike" cap="none">
              <a:solidFill>
                <a:srgbClr val="4A4A4B"/>
              </a:solidFill>
              <a:latin typeface="Comic Sans MS"/>
              <a:ea typeface="Comic Sans MS"/>
              <a:cs typeface="Comic Sans MS"/>
              <a:sym typeface="Comic Sans MS"/>
            </a:endParaRPr>
          </a:p>
          <a:p>
            <a:pPr marL="777180" marR="0" lvl="1" indent="-363190" algn="l" rtl="0">
              <a:lnSpc>
                <a:spcPct val="140011"/>
              </a:lnSpc>
              <a:spcBef>
                <a:spcPts val="0"/>
              </a:spcBef>
              <a:spcAft>
                <a:spcPts val="0"/>
              </a:spcAft>
              <a:buClr>
                <a:srgbClr val="4A4A4B"/>
              </a:buClr>
              <a:buSzPts val="3199"/>
              <a:buFont typeface="Comic Sans MS"/>
              <a:buChar char="•"/>
            </a:pPr>
            <a:r>
              <a:rPr lang="en-US" sz="3199" i="0" u="none" strike="noStrike" cap="none">
                <a:solidFill>
                  <a:srgbClr val="4A4A4B"/>
                </a:solidFill>
                <a:latin typeface="Comic Sans MS"/>
                <a:ea typeface="Comic Sans MS"/>
                <a:cs typeface="Comic Sans MS"/>
                <a:sym typeface="Comic Sans MS"/>
              </a:rPr>
              <a:t>Describe the habitat (what it looks like, conditions like wet/dry/sheltered/open/sandy/rocky)</a:t>
            </a:r>
            <a:endParaRPr sz="1000">
              <a:latin typeface="Comic Sans MS"/>
              <a:ea typeface="Comic Sans MS"/>
              <a:cs typeface="Comic Sans MS"/>
              <a:sym typeface="Comic Sans MS"/>
            </a:endParaRPr>
          </a:p>
          <a:p>
            <a:pPr marL="777180" marR="0" lvl="1" indent="-363190" algn="l" rtl="0">
              <a:lnSpc>
                <a:spcPct val="140011"/>
              </a:lnSpc>
              <a:spcBef>
                <a:spcPts val="0"/>
              </a:spcBef>
              <a:spcAft>
                <a:spcPts val="0"/>
              </a:spcAft>
              <a:buClr>
                <a:srgbClr val="4A4A4B"/>
              </a:buClr>
              <a:buSzPts val="3199"/>
              <a:buFont typeface="Comic Sans MS"/>
              <a:buChar char="•"/>
            </a:pPr>
            <a:r>
              <a:rPr lang="en-US" sz="3199" i="0" u="none" strike="noStrike" cap="none">
                <a:solidFill>
                  <a:srgbClr val="4A4A4B"/>
                </a:solidFill>
                <a:latin typeface="Comic Sans MS"/>
                <a:ea typeface="Comic Sans MS"/>
                <a:cs typeface="Comic Sans MS"/>
                <a:sym typeface="Comic Sans MS"/>
              </a:rPr>
              <a:t>List creatures that live there</a:t>
            </a:r>
            <a:endParaRPr sz="10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1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199" i="1" u="none" strike="noStrike" cap="none">
                <a:solidFill>
                  <a:srgbClr val="4A4A4B"/>
                </a:solidFill>
                <a:latin typeface="Comic Sans MS"/>
                <a:ea typeface="Comic Sans MS"/>
                <a:cs typeface="Comic Sans MS"/>
                <a:sym typeface="Comic Sans MS"/>
              </a:rPr>
              <a:t>Groups share what they have found out about their habitat.</a:t>
            </a:r>
            <a:endParaRPr sz="10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b="0" i="1" u="none" strike="noStrike" cap="none">
              <a:solidFill>
                <a:srgbClr val="4A4A4B"/>
              </a:solidFill>
              <a:latin typeface="Sansita"/>
              <a:ea typeface="Sansita"/>
              <a:cs typeface="Sansita"/>
              <a:sym typeface="Sansita"/>
            </a:endParaRPr>
          </a:p>
          <a:p>
            <a:pPr marL="0" marR="0" lvl="0" indent="0" algn="l" rtl="0">
              <a:lnSpc>
                <a:spcPct val="140011"/>
              </a:lnSpc>
              <a:spcBef>
                <a:spcPts val="0"/>
              </a:spcBef>
              <a:spcAft>
                <a:spcPts val="0"/>
              </a:spcAft>
              <a:buNone/>
            </a:pPr>
            <a:endParaRPr sz="3599" b="0" i="1" u="none" strike="noStrike" cap="none">
              <a:solidFill>
                <a:srgbClr val="4A4A4B"/>
              </a:solidFill>
              <a:latin typeface="Sansita"/>
              <a:ea typeface="Sansita"/>
              <a:cs typeface="Sansita"/>
              <a:sym typeface="Sansita"/>
            </a:endParaRPr>
          </a:p>
        </p:txBody>
      </p:sp>
      <p:sp>
        <p:nvSpPr>
          <p:cNvPr id="151" name="Google Shape;151;p7"/>
          <p:cNvSpPr/>
          <p:nvPr/>
        </p:nvSpPr>
        <p:spPr>
          <a:xfrm>
            <a:off x="14646394" y="1037542"/>
            <a:ext cx="2347992" cy="1688928"/>
          </a:xfrm>
          <a:custGeom>
            <a:avLst/>
            <a:gdLst/>
            <a:ahLst/>
            <a:cxnLst/>
            <a:rect l="l" t="t" r="r" b="b"/>
            <a:pathLst>
              <a:path w="1129976" h="812800" extrusionOk="0">
                <a:moveTo>
                  <a:pt x="75837" y="0"/>
                </a:moveTo>
                <a:lnTo>
                  <a:pt x="1054139" y="0"/>
                </a:lnTo>
                <a:cubicBezTo>
                  <a:pt x="1074252" y="0"/>
                  <a:pt x="1093541" y="7990"/>
                  <a:pt x="1107763" y="22212"/>
                </a:cubicBezTo>
                <a:cubicBezTo>
                  <a:pt x="1121986" y="36434"/>
                  <a:pt x="1129976" y="55724"/>
                  <a:pt x="1129976" y="75837"/>
                </a:cubicBezTo>
                <a:lnTo>
                  <a:pt x="1129976" y="736963"/>
                </a:lnTo>
                <a:cubicBezTo>
                  <a:pt x="1129976" y="757076"/>
                  <a:pt x="1121986" y="776366"/>
                  <a:pt x="1107763" y="790588"/>
                </a:cubicBezTo>
                <a:cubicBezTo>
                  <a:pt x="1093541" y="804810"/>
                  <a:pt x="1074252" y="812800"/>
                  <a:pt x="1054139" y="812800"/>
                </a:cubicBezTo>
                <a:lnTo>
                  <a:pt x="75837" y="812800"/>
                </a:lnTo>
                <a:cubicBezTo>
                  <a:pt x="55724" y="812800"/>
                  <a:pt x="36434" y="804810"/>
                  <a:pt x="22212" y="790588"/>
                </a:cubicBezTo>
                <a:cubicBezTo>
                  <a:pt x="7990" y="776366"/>
                  <a:pt x="0" y="757076"/>
                  <a:pt x="0" y="736963"/>
                </a:cubicBezTo>
                <a:lnTo>
                  <a:pt x="0" y="75837"/>
                </a:lnTo>
                <a:cubicBezTo>
                  <a:pt x="0" y="55724"/>
                  <a:pt x="7990" y="36434"/>
                  <a:pt x="22212" y="22212"/>
                </a:cubicBezTo>
                <a:cubicBezTo>
                  <a:pt x="36434" y="7990"/>
                  <a:pt x="55724" y="0"/>
                  <a:pt x="75837" y="0"/>
                </a:cubicBezTo>
                <a:close/>
              </a:path>
            </a:pathLst>
          </a:cu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7"/>
          <p:cNvSpPr/>
          <p:nvPr/>
        </p:nvSpPr>
        <p:spPr>
          <a:xfrm>
            <a:off x="14646394" y="3425463"/>
            <a:ext cx="2347992" cy="1688928"/>
          </a:xfrm>
          <a:custGeom>
            <a:avLst/>
            <a:gdLst/>
            <a:ahLst/>
            <a:cxnLst/>
            <a:rect l="l" t="t" r="r" b="b"/>
            <a:pathLst>
              <a:path w="1129976" h="812800" extrusionOk="0">
                <a:moveTo>
                  <a:pt x="75837" y="0"/>
                </a:moveTo>
                <a:lnTo>
                  <a:pt x="1054139" y="0"/>
                </a:lnTo>
                <a:cubicBezTo>
                  <a:pt x="1074252" y="0"/>
                  <a:pt x="1093541" y="7990"/>
                  <a:pt x="1107763" y="22212"/>
                </a:cubicBezTo>
                <a:cubicBezTo>
                  <a:pt x="1121986" y="36434"/>
                  <a:pt x="1129976" y="55724"/>
                  <a:pt x="1129976" y="75837"/>
                </a:cubicBezTo>
                <a:lnTo>
                  <a:pt x="1129976" y="736963"/>
                </a:lnTo>
                <a:cubicBezTo>
                  <a:pt x="1129976" y="757076"/>
                  <a:pt x="1121986" y="776366"/>
                  <a:pt x="1107763" y="790588"/>
                </a:cubicBezTo>
                <a:cubicBezTo>
                  <a:pt x="1093541" y="804810"/>
                  <a:pt x="1074252" y="812800"/>
                  <a:pt x="1054139" y="812800"/>
                </a:cubicBezTo>
                <a:lnTo>
                  <a:pt x="75837" y="812800"/>
                </a:lnTo>
                <a:cubicBezTo>
                  <a:pt x="55724" y="812800"/>
                  <a:pt x="36434" y="804810"/>
                  <a:pt x="22212" y="790588"/>
                </a:cubicBezTo>
                <a:cubicBezTo>
                  <a:pt x="7990" y="776366"/>
                  <a:pt x="0" y="757076"/>
                  <a:pt x="0" y="736963"/>
                </a:cubicBezTo>
                <a:lnTo>
                  <a:pt x="0" y="75837"/>
                </a:lnTo>
                <a:cubicBezTo>
                  <a:pt x="0" y="55724"/>
                  <a:pt x="7990" y="36434"/>
                  <a:pt x="22212" y="22212"/>
                </a:cubicBezTo>
                <a:cubicBezTo>
                  <a:pt x="36434" y="7990"/>
                  <a:pt x="55724" y="0"/>
                  <a:pt x="75837" y="0"/>
                </a:cubicBezTo>
                <a:close/>
              </a:path>
            </a:pathLst>
          </a:cu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7"/>
          <p:cNvSpPr/>
          <p:nvPr/>
        </p:nvSpPr>
        <p:spPr>
          <a:xfrm>
            <a:off x="14646394" y="5721213"/>
            <a:ext cx="2347992" cy="1688928"/>
          </a:xfrm>
          <a:custGeom>
            <a:avLst/>
            <a:gdLst/>
            <a:ahLst/>
            <a:cxnLst/>
            <a:rect l="l" t="t" r="r" b="b"/>
            <a:pathLst>
              <a:path w="1129976" h="812800" extrusionOk="0">
                <a:moveTo>
                  <a:pt x="75837" y="0"/>
                </a:moveTo>
                <a:lnTo>
                  <a:pt x="1054139" y="0"/>
                </a:lnTo>
                <a:cubicBezTo>
                  <a:pt x="1074252" y="0"/>
                  <a:pt x="1093541" y="7990"/>
                  <a:pt x="1107763" y="22212"/>
                </a:cubicBezTo>
                <a:cubicBezTo>
                  <a:pt x="1121986" y="36434"/>
                  <a:pt x="1129976" y="55724"/>
                  <a:pt x="1129976" y="75837"/>
                </a:cubicBezTo>
                <a:lnTo>
                  <a:pt x="1129976" y="736963"/>
                </a:lnTo>
                <a:cubicBezTo>
                  <a:pt x="1129976" y="757076"/>
                  <a:pt x="1121986" y="776366"/>
                  <a:pt x="1107763" y="790588"/>
                </a:cubicBezTo>
                <a:cubicBezTo>
                  <a:pt x="1093541" y="804810"/>
                  <a:pt x="1074252" y="812800"/>
                  <a:pt x="1054139" y="812800"/>
                </a:cubicBezTo>
                <a:lnTo>
                  <a:pt x="75837" y="812800"/>
                </a:lnTo>
                <a:cubicBezTo>
                  <a:pt x="55724" y="812800"/>
                  <a:pt x="36434" y="804810"/>
                  <a:pt x="22212" y="790588"/>
                </a:cubicBezTo>
                <a:cubicBezTo>
                  <a:pt x="7990" y="776366"/>
                  <a:pt x="0" y="757076"/>
                  <a:pt x="0" y="736963"/>
                </a:cubicBezTo>
                <a:lnTo>
                  <a:pt x="0" y="75837"/>
                </a:lnTo>
                <a:cubicBezTo>
                  <a:pt x="0" y="55724"/>
                  <a:pt x="7990" y="36434"/>
                  <a:pt x="22212" y="22212"/>
                </a:cubicBezTo>
                <a:cubicBezTo>
                  <a:pt x="36434" y="7990"/>
                  <a:pt x="55724" y="0"/>
                  <a:pt x="75837" y="0"/>
                </a:cubicBezTo>
                <a:close/>
              </a:path>
            </a:pathLst>
          </a:cu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7"/>
          <p:cNvSpPr/>
          <p:nvPr/>
        </p:nvSpPr>
        <p:spPr>
          <a:xfrm>
            <a:off x="14651607" y="7956883"/>
            <a:ext cx="2342778" cy="1685178"/>
          </a:xfrm>
          <a:custGeom>
            <a:avLst/>
            <a:gdLst/>
            <a:ahLst/>
            <a:cxnLst/>
            <a:rect l="l" t="t" r="r" b="b"/>
            <a:pathLst>
              <a:path w="1129976" h="812800" extrusionOk="0">
                <a:moveTo>
                  <a:pt x="76006" y="0"/>
                </a:moveTo>
                <a:lnTo>
                  <a:pt x="1053970" y="0"/>
                </a:lnTo>
                <a:cubicBezTo>
                  <a:pt x="1074128" y="0"/>
                  <a:pt x="1093460" y="8008"/>
                  <a:pt x="1107714" y="22262"/>
                </a:cubicBezTo>
                <a:cubicBezTo>
                  <a:pt x="1121968" y="36515"/>
                  <a:pt x="1129976" y="55848"/>
                  <a:pt x="1129976" y="76006"/>
                </a:cubicBezTo>
                <a:lnTo>
                  <a:pt x="1129976" y="736794"/>
                </a:lnTo>
                <a:cubicBezTo>
                  <a:pt x="1129976" y="778771"/>
                  <a:pt x="1095947" y="812800"/>
                  <a:pt x="1053970" y="812800"/>
                </a:cubicBezTo>
                <a:lnTo>
                  <a:pt x="76006" y="812800"/>
                </a:lnTo>
                <a:cubicBezTo>
                  <a:pt x="55848" y="812800"/>
                  <a:pt x="36515" y="804792"/>
                  <a:pt x="22262" y="790538"/>
                </a:cubicBezTo>
                <a:cubicBezTo>
                  <a:pt x="8008" y="776285"/>
                  <a:pt x="0" y="756952"/>
                  <a:pt x="0" y="736794"/>
                </a:cubicBezTo>
                <a:lnTo>
                  <a:pt x="0" y="76006"/>
                </a:lnTo>
                <a:cubicBezTo>
                  <a:pt x="0" y="55848"/>
                  <a:pt x="8008" y="36515"/>
                  <a:pt x="22262" y="22262"/>
                </a:cubicBezTo>
                <a:cubicBezTo>
                  <a:pt x="36515" y="8008"/>
                  <a:pt x="55848" y="0"/>
                  <a:pt x="76006" y="0"/>
                </a:cubicBezTo>
                <a:close/>
              </a:path>
            </a:pathLst>
          </a:cu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7"/>
          <p:cNvSpPr txBox="1"/>
          <p:nvPr/>
        </p:nvSpPr>
        <p:spPr>
          <a:xfrm>
            <a:off x="14523799" y="369566"/>
            <a:ext cx="2593200" cy="1329600"/>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3599" i="0" u="none" strike="noStrike" cap="none">
                <a:solidFill>
                  <a:srgbClr val="000000"/>
                </a:solidFill>
                <a:latin typeface="Comic Sans MS"/>
                <a:ea typeface="Comic Sans MS"/>
                <a:cs typeface="Comic Sans MS"/>
                <a:sym typeface="Comic Sans MS"/>
              </a:rPr>
              <a:t>sandy beach</a:t>
            </a:r>
            <a:endParaRPr>
              <a:latin typeface="Comic Sans MS"/>
              <a:ea typeface="Comic Sans MS"/>
              <a:cs typeface="Comic Sans MS"/>
              <a:sym typeface="Comic Sans MS"/>
            </a:endParaRPr>
          </a:p>
          <a:p>
            <a:pPr marL="0" marR="0" lvl="0" indent="0" algn="ctr" rtl="0">
              <a:lnSpc>
                <a:spcPct val="140011"/>
              </a:lnSpc>
              <a:spcBef>
                <a:spcPts val="0"/>
              </a:spcBef>
              <a:spcAft>
                <a:spcPts val="0"/>
              </a:spcAft>
              <a:buNone/>
            </a:pPr>
            <a:endParaRPr sz="3599" b="0" i="0" u="none" strike="noStrike" cap="none">
              <a:solidFill>
                <a:srgbClr val="000000"/>
              </a:solidFill>
              <a:latin typeface="Arial"/>
              <a:ea typeface="Arial"/>
              <a:cs typeface="Arial"/>
              <a:sym typeface="Arial"/>
            </a:endParaRPr>
          </a:p>
        </p:txBody>
      </p:sp>
      <p:sp>
        <p:nvSpPr>
          <p:cNvPr id="156" name="Google Shape;156;p7"/>
          <p:cNvSpPr txBox="1"/>
          <p:nvPr/>
        </p:nvSpPr>
        <p:spPr>
          <a:xfrm>
            <a:off x="14924370" y="2735846"/>
            <a:ext cx="1791900" cy="554100"/>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3599" i="0" u="none" strike="noStrike" cap="none">
                <a:solidFill>
                  <a:srgbClr val="000000"/>
                </a:solidFill>
                <a:latin typeface="Comic Sans MS"/>
                <a:ea typeface="Comic Sans MS"/>
                <a:cs typeface="Comic Sans MS"/>
                <a:sym typeface="Comic Sans MS"/>
              </a:rPr>
              <a:t>rockpool</a:t>
            </a:r>
            <a:endParaRPr>
              <a:latin typeface="Comic Sans MS"/>
              <a:ea typeface="Comic Sans MS"/>
              <a:cs typeface="Comic Sans MS"/>
              <a:sym typeface="Comic Sans MS"/>
            </a:endParaRPr>
          </a:p>
        </p:txBody>
      </p:sp>
      <p:sp>
        <p:nvSpPr>
          <p:cNvPr id="157" name="Google Shape;157;p7"/>
          <p:cNvSpPr txBox="1"/>
          <p:nvPr/>
        </p:nvSpPr>
        <p:spPr>
          <a:xfrm>
            <a:off x="14774202" y="5107795"/>
            <a:ext cx="2092500" cy="554100"/>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3599" i="0" u="none" strike="noStrike" cap="none">
                <a:solidFill>
                  <a:srgbClr val="000000"/>
                </a:solidFill>
                <a:latin typeface="Comic Sans MS"/>
                <a:ea typeface="Comic Sans MS"/>
                <a:cs typeface="Comic Sans MS"/>
                <a:sym typeface="Comic Sans MS"/>
              </a:rPr>
              <a:t>saltmarsh</a:t>
            </a:r>
            <a:endParaRPr>
              <a:latin typeface="Comic Sans MS"/>
              <a:ea typeface="Comic Sans MS"/>
              <a:cs typeface="Comic Sans MS"/>
              <a:sym typeface="Comic Sans MS"/>
            </a:endParaRPr>
          </a:p>
        </p:txBody>
      </p:sp>
      <p:sp>
        <p:nvSpPr>
          <p:cNvPr id="158" name="Google Shape;158;p7"/>
          <p:cNvSpPr txBox="1"/>
          <p:nvPr/>
        </p:nvSpPr>
        <p:spPr>
          <a:xfrm>
            <a:off x="15343925" y="7493775"/>
            <a:ext cx="952800" cy="554100"/>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3599" i="0" u="none" strike="noStrike" cap="none">
                <a:solidFill>
                  <a:srgbClr val="000000"/>
                </a:solidFill>
                <a:latin typeface="Comic Sans MS"/>
                <a:ea typeface="Comic Sans MS"/>
                <a:cs typeface="Comic Sans MS"/>
                <a:sym typeface="Comic Sans MS"/>
              </a:rPr>
              <a:t>cliff</a:t>
            </a:r>
            <a:endParaRPr>
              <a:latin typeface="Comic Sans MS"/>
              <a:ea typeface="Comic Sans MS"/>
              <a:cs typeface="Comic Sans MS"/>
              <a:sym typeface="Comic Sans M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162"/>
        <p:cNvGrpSpPr/>
        <p:nvPr/>
      </p:nvGrpSpPr>
      <p:grpSpPr>
        <a:xfrm>
          <a:off x="0" y="0"/>
          <a:ext cx="0" cy="0"/>
          <a:chOff x="0" y="0"/>
          <a:chExt cx="0" cy="0"/>
        </a:xfrm>
      </p:grpSpPr>
      <p:sp>
        <p:nvSpPr>
          <p:cNvPr id="163" name="Google Shape;163;p8"/>
          <p:cNvSpPr/>
          <p:nvPr/>
        </p:nvSpPr>
        <p:spPr>
          <a:xfrm rot="8787170">
            <a:off x="-1172075" y="-3995074"/>
            <a:ext cx="19500542" cy="13577252"/>
          </a:xfrm>
          <a:custGeom>
            <a:avLst/>
            <a:gdLst/>
            <a:ahLst/>
            <a:cxnLst/>
            <a:rect l="l" t="t" r="r" b="b"/>
            <a:pathLst>
              <a:path w="19500542" h="13577252" extrusionOk="0">
                <a:moveTo>
                  <a:pt x="19500542" y="13577253"/>
                </a:moveTo>
                <a:lnTo>
                  <a:pt x="0" y="13577253"/>
                </a:lnTo>
                <a:lnTo>
                  <a:pt x="0" y="0"/>
                </a:lnTo>
                <a:lnTo>
                  <a:pt x="19500542" y="0"/>
                </a:lnTo>
                <a:lnTo>
                  <a:pt x="19500542" y="13577253"/>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164" name="Google Shape;164;p8"/>
          <p:cNvSpPr txBox="1"/>
          <p:nvPr/>
        </p:nvSpPr>
        <p:spPr>
          <a:xfrm>
            <a:off x="-1819491" y="385173"/>
            <a:ext cx="11747100"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a:solidFill>
                  <a:srgbClr val="000000"/>
                </a:solidFill>
                <a:latin typeface="Comic Sans MS"/>
                <a:ea typeface="Comic Sans MS"/>
                <a:cs typeface="Comic Sans MS"/>
                <a:sym typeface="Comic Sans MS"/>
              </a:rPr>
              <a:t>Habitat Models</a:t>
            </a:r>
            <a:endParaRPr>
              <a:latin typeface="Comic Sans MS"/>
              <a:ea typeface="Comic Sans MS"/>
              <a:cs typeface="Comic Sans MS"/>
              <a:sym typeface="Comic Sans MS"/>
            </a:endParaRPr>
          </a:p>
        </p:txBody>
      </p:sp>
      <p:sp>
        <p:nvSpPr>
          <p:cNvPr id="165" name="Google Shape;165;p8"/>
          <p:cNvSpPr txBox="1"/>
          <p:nvPr/>
        </p:nvSpPr>
        <p:spPr>
          <a:xfrm>
            <a:off x="505589" y="1815332"/>
            <a:ext cx="12604500" cy="89133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199" i="0" u="sng" strike="noStrike" cap="none">
                <a:solidFill>
                  <a:srgbClr val="4A4A4B"/>
                </a:solidFill>
                <a:latin typeface="Comic Sans MS"/>
                <a:ea typeface="Comic Sans MS"/>
                <a:cs typeface="Comic Sans MS"/>
                <a:sym typeface="Comic Sans MS"/>
              </a:rPr>
              <a:t>Activity 2</a:t>
            </a:r>
            <a:endParaRPr sz="10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199" i="0" u="sng"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199" i="1" u="none" strike="noStrike" cap="none">
                <a:solidFill>
                  <a:srgbClr val="4A4A4B"/>
                </a:solidFill>
                <a:latin typeface="Comic Sans MS"/>
                <a:ea typeface="Comic Sans MS"/>
                <a:cs typeface="Comic Sans MS"/>
                <a:sym typeface="Comic Sans MS"/>
              </a:rPr>
              <a:t>In pairs or small groups, create a simple model of the habitat you have researched.</a:t>
            </a:r>
            <a:endParaRPr sz="10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199" i="1"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199" i="0" u="none" strike="noStrike" cap="none">
                <a:solidFill>
                  <a:srgbClr val="4A4A4B"/>
                </a:solidFill>
                <a:latin typeface="Comic Sans MS"/>
                <a:ea typeface="Comic Sans MS"/>
                <a:cs typeface="Comic Sans MS"/>
                <a:sym typeface="Comic Sans MS"/>
              </a:rPr>
              <a:t>For example:</a:t>
            </a:r>
            <a:endParaRPr sz="1000">
              <a:latin typeface="Comic Sans MS"/>
              <a:ea typeface="Comic Sans MS"/>
              <a:cs typeface="Comic Sans MS"/>
              <a:sym typeface="Comic Sans MS"/>
            </a:endParaRPr>
          </a:p>
          <a:p>
            <a:pPr marL="777180" marR="0" lvl="1" indent="-363190" algn="l" rtl="0">
              <a:lnSpc>
                <a:spcPct val="140011"/>
              </a:lnSpc>
              <a:spcBef>
                <a:spcPts val="0"/>
              </a:spcBef>
              <a:spcAft>
                <a:spcPts val="0"/>
              </a:spcAft>
              <a:buClr>
                <a:srgbClr val="4A4A4B"/>
              </a:buClr>
              <a:buSzPts val="3199"/>
              <a:buFont typeface="Comic Sans MS"/>
              <a:buChar char="•"/>
            </a:pPr>
            <a:r>
              <a:rPr lang="en-US" sz="3199" i="0" u="none" strike="noStrike" cap="none">
                <a:solidFill>
                  <a:srgbClr val="4A4A4B"/>
                </a:solidFill>
                <a:latin typeface="Comic Sans MS"/>
                <a:ea typeface="Comic Sans MS"/>
                <a:cs typeface="Comic Sans MS"/>
                <a:sym typeface="Comic Sans MS"/>
              </a:rPr>
              <a:t>Cliff: stack pebbles and shells, create mound with soil</a:t>
            </a:r>
            <a:endParaRPr sz="1000">
              <a:latin typeface="Comic Sans MS"/>
              <a:ea typeface="Comic Sans MS"/>
              <a:cs typeface="Comic Sans MS"/>
              <a:sym typeface="Comic Sans MS"/>
            </a:endParaRPr>
          </a:p>
          <a:p>
            <a:pPr marL="777180" marR="0" lvl="1" indent="-363190" algn="l" rtl="0">
              <a:lnSpc>
                <a:spcPct val="140011"/>
              </a:lnSpc>
              <a:spcBef>
                <a:spcPts val="0"/>
              </a:spcBef>
              <a:spcAft>
                <a:spcPts val="0"/>
              </a:spcAft>
              <a:buClr>
                <a:srgbClr val="4A4A4B"/>
              </a:buClr>
              <a:buSzPts val="3199"/>
              <a:buFont typeface="Comic Sans MS"/>
              <a:buChar char="•"/>
            </a:pPr>
            <a:r>
              <a:rPr lang="en-US" sz="3199" i="0" u="none" strike="noStrike" cap="none">
                <a:solidFill>
                  <a:srgbClr val="4A4A4B"/>
                </a:solidFill>
                <a:latin typeface="Comic Sans MS"/>
                <a:ea typeface="Comic Sans MS"/>
                <a:cs typeface="Comic Sans MS"/>
                <a:sym typeface="Comic Sans MS"/>
              </a:rPr>
              <a:t>Sandy beach: spread sand, add shells and pebbles</a:t>
            </a:r>
            <a:endParaRPr sz="1000">
              <a:latin typeface="Comic Sans MS"/>
              <a:ea typeface="Comic Sans MS"/>
              <a:cs typeface="Comic Sans MS"/>
              <a:sym typeface="Comic Sans MS"/>
            </a:endParaRPr>
          </a:p>
          <a:p>
            <a:pPr marL="777180" marR="0" lvl="1" indent="-363190" algn="l" rtl="0">
              <a:lnSpc>
                <a:spcPct val="140011"/>
              </a:lnSpc>
              <a:spcBef>
                <a:spcPts val="0"/>
              </a:spcBef>
              <a:spcAft>
                <a:spcPts val="0"/>
              </a:spcAft>
              <a:buClr>
                <a:srgbClr val="4A4A4B"/>
              </a:buClr>
              <a:buSzPts val="3199"/>
              <a:buFont typeface="Comic Sans MS"/>
              <a:buChar char="•"/>
            </a:pPr>
            <a:r>
              <a:rPr lang="en-US" sz="3199" i="0" u="none" strike="noStrike" cap="none">
                <a:solidFill>
                  <a:srgbClr val="4A4A4B"/>
                </a:solidFill>
                <a:latin typeface="Comic Sans MS"/>
                <a:ea typeface="Comic Sans MS"/>
                <a:cs typeface="Comic Sans MS"/>
                <a:sym typeface="Comic Sans MS"/>
              </a:rPr>
              <a:t>Rockpool: arrange rocks and sand, and add water </a:t>
            </a:r>
            <a:endParaRPr sz="1000">
              <a:latin typeface="Comic Sans MS"/>
              <a:ea typeface="Comic Sans MS"/>
              <a:cs typeface="Comic Sans MS"/>
              <a:sym typeface="Comic Sans MS"/>
            </a:endParaRPr>
          </a:p>
          <a:p>
            <a:pPr marL="777180" marR="0" lvl="1" indent="-363190" algn="l" rtl="0">
              <a:lnSpc>
                <a:spcPct val="140011"/>
              </a:lnSpc>
              <a:spcBef>
                <a:spcPts val="0"/>
              </a:spcBef>
              <a:spcAft>
                <a:spcPts val="0"/>
              </a:spcAft>
              <a:buClr>
                <a:srgbClr val="4A4A4B"/>
              </a:buClr>
              <a:buSzPts val="3199"/>
              <a:buFont typeface="Comic Sans MS"/>
              <a:buChar char="•"/>
            </a:pPr>
            <a:r>
              <a:rPr lang="en-US" sz="3199" i="0" u="none" strike="noStrike" cap="none">
                <a:solidFill>
                  <a:srgbClr val="4A4A4B"/>
                </a:solidFill>
                <a:latin typeface="Comic Sans MS"/>
                <a:ea typeface="Comic Sans MS"/>
                <a:cs typeface="Comic Sans MS"/>
                <a:sym typeface="Comic Sans MS"/>
              </a:rPr>
              <a:t>Saltmarsh: mix mud/sand and add water, arrange grass and small twigs</a:t>
            </a:r>
            <a:endParaRPr sz="1000">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p:txBody>
      </p:sp>
      <p:sp>
        <p:nvSpPr>
          <p:cNvPr id="166" name="Google Shape;166;p8"/>
          <p:cNvSpPr/>
          <p:nvPr/>
        </p:nvSpPr>
        <p:spPr>
          <a:xfrm>
            <a:off x="14646394" y="1037542"/>
            <a:ext cx="2347992" cy="1688928"/>
          </a:xfrm>
          <a:custGeom>
            <a:avLst/>
            <a:gdLst/>
            <a:ahLst/>
            <a:cxnLst/>
            <a:rect l="l" t="t" r="r" b="b"/>
            <a:pathLst>
              <a:path w="1129976" h="812800" extrusionOk="0">
                <a:moveTo>
                  <a:pt x="75837" y="0"/>
                </a:moveTo>
                <a:lnTo>
                  <a:pt x="1054139" y="0"/>
                </a:lnTo>
                <a:cubicBezTo>
                  <a:pt x="1074252" y="0"/>
                  <a:pt x="1093541" y="7990"/>
                  <a:pt x="1107763" y="22212"/>
                </a:cubicBezTo>
                <a:cubicBezTo>
                  <a:pt x="1121986" y="36434"/>
                  <a:pt x="1129976" y="55724"/>
                  <a:pt x="1129976" y="75837"/>
                </a:cubicBezTo>
                <a:lnTo>
                  <a:pt x="1129976" y="736963"/>
                </a:lnTo>
                <a:cubicBezTo>
                  <a:pt x="1129976" y="757076"/>
                  <a:pt x="1121986" y="776366"/>
                  <a:pt x="1107763" y="790588"/>
                </a:cubicBezTo>
                <a:cubicBezTo>
                  <a:pt x="1093541" y="804810"/>
                  <a:pt x="1074252" y="812800"/>
                  <a:pt x="1054139" y="812800"/>
                </a:cubicBezTo>
                <a:lnTo>
                  <a:pt x="75837" y="812800"/>
                </a:lnTo>
                <a:cubicBezTo>
                  <a:pt x="55724" y="812800"/>
                  <a:pt x="36434" y="804810"/>
                  <a:pt x="22212" y="790588"/>
                </a:cubicBezTo>
                <a:cubicBezTo>
                  <a:pt x="7990" y="776366"/>
                  <a:pt x="0" y="757076"/>
                  <a:pt x="0" y="736963"/>
                </a:cubicBezTo>
                <a:lnTo>
                  <a:pt x="0" y="75837"/>
                </a:lnTo>
                <a:cubicBezTo>
                  <a:pt x="0" y="55724"/>
                  <a:pt x="7990" y="36434"/>
                  <a:pt x="22212" y="22212"/>
                </a:cubicBezTo>
                <a:cubicBezTo>
                  <a:pt x="36434" y="7990"/>
                  <a:pt x="55724" y="0"/>
                  <a:pt x="75837" y="0"/>
                </a:cubicBezTo>
                <a:close/>
              </a:path>
            </a:pathLst>
          </a:cu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8"/>
          <p:cNvSpPr/>
          <p:nvPr/>
        </p:nvSpPr>
        <p:spPr>
          <a:xfrm>
            <a:off x="14646394" y="3425463"/>
            <a:ext cx="2347992" cy="1688928"/>
          </a:xfrm>
          <a:custGeom>
            <a:avLst/>
            <a:gdLst/>
            <a:ahLst/>
            <a:cxnLst/>
            <a:rect l="l" t="t" r="r" b="b"/>
            <a:pathLst>
              <a:path w="1129976" h="812800" extrusionOk="0">
                <a:moveTo>
                  <a:pt x="75837" y="0"/>
                </a:moveTo>
                <a:lnTo>
                  <a:pt x="1054139" y="0"/>
                </a:lnTo>
                <a:cubicBezTo>
                  <a:pt x="1074252" y="0"/>
                  <a:pt x="1093541" y="7990"/>
                  <a:pt x="1107763" y="22212"/>
                </a:cubicBezTo>
                <a:cubicBezTo>
                  <a:pt x="1121986" y="36434"/>
                  <a:pt x="1129976" y="55724"/>
                  <a:pt x="1129976" y="75837"/>
                </a:cubicBezTo>
                <a:lnTo>
                  <a:pt x="1129976" y="736963"/>
                </a:lnTo>
                <a:cubicBezTo>
                  <a:pt x="1129976" y="757076"/>
                  <a:pt x="1121986" y="776366"/>
                  <a:pt x="1107763" y="790588"/>
                </a:cubicBezTo>
                <a:cubicBezTo>
                  <a:pt x="1093541" y="804810"/>
                  <a:pt x="1074252" y="812800"/>
                  <a:pt x="1054139" y="812800"/>
                </a:cubicBezTo>
                <a:lnTo>
                  <a:pt x="75837" y="812800"/>
                </a:lnTo>
                <a:cubicBezTo>
                  <a:pt x="55724" y="812800"/>
                  <a:pt x="36434" y="804810"/>
                  <a:pt x="22212" y="790588"/>
                </a:cubicBezTo>
                <a:cubicBezTo>
                  <a:pt x="7990" y="776366"/>
                  <a:pt x="0" y="757076"/>
                  <a:pt x="0" y="736963"/>
                </a:cubicBezTo>
                <a:lnTo>
                  <a:pt x="0" y="75837"/>
                </a:lnTo>
                <a:cubicBezTo>
                  <a:pt x="0" y="55724"/>
                  <a:pt x="7990" y="36434"/>
                  <a:pt x="22212" y="22212"/>
                </a:cubicBezTo>
                <a:cubicBezTo>
                  <a:pt x="36434" y="7990"/>
                  <a:pt x="55724" y="0"/>
                  <a:pt x="75837" y="0"/>
                </a:cubicBezTo>
                <a:close/>
              </a:path>
            </a:pathLst>
          </a:cu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8"/>
          <p:cNvSpPr/>
          <p:nvPr/>
        </p:nvSpPr>
        <p:spPr>
          <a:xfrm>
            <a:off x="14646394" y="5721213"/>
            <a:ext cx="2347992" cy="1688928"/>
          </a:xfrm>
          <a:custGeom>
            <a:avLst/>
            <a:gdLst/>
            <a:ahLst/>
            <a:cxnLst/>
            <a:rect l="l" t="t" r="r" b="b"/>
            <a:pathLst>
              <a:path w="1129976" h="812800" extrusionOk="0">
                <a:moveTo>
                  <a:pt x="75837" y="0"/>
                </a:moveTo>
                <a:lnTo>
                  <a:pt x="1054139" y="0"/>
                </a:lnTo>
                <a:cubicBezTo>
                  <a:pt x="1074252" y="0"/>
                  <a:pt x="1093541" y="7990"/>
                  <a:pt x="1107763" y="22212"/>
                </a:cubicBezTo>
                <a:cubicBezTo>
                  <a:pt x="1121986" y="36434"/>
                  <a:pt x="1129976" y="55724"/>
                  <a:pt x="1129976" y="75837"/>
                </a:cubicBezTo>
                <a:lnTo>
                  <a:pt x="1129976" y="736963"/>
                </a:lnTo>
                <a:cubicBezTo>
                  <a:pt x="1129976" y="757076"/>
                  <a:pt x="1121986" y="776366"/>
                  <a:pt x="1107763" y="790588"/>
                </a:cubicBezTo>
                <a:cubicBezTo>
                  <a:pt x="1093541" y="804810"/>
                  <a:pt x="1074252" y="812800"/>
                  <a:pt x="1054139" y="812800"/>
                </a:cubicBezTo>
                <a:lnTo>
                  <a:pt x="75837" y="812800"/>
                </a:lnTo>
                <a:cubicBezTo>
                  <a:pt x="55724" y="812800"/>
                  <a:pt x="36434" y="804810"/>
                  <a:pt x="22212" y="790588"/>
                </a:cubicBezTo>
                <a:cubicBezTo>
                  <a:pt x="7990" y="776366"/>
                  <a:pt x="0" y="757076"/>
                  <a:pt x="0" y="736963"/>
                </a:cubicBezTo>
                <a:lnTo>
                  <a:pt x="0" y="75837"/>
                </a:lnTo>
                <a:cubicBezTo>
                  <a:pt x="0" y="55724"/>
                  <a:pt x="7990" y="36434"/>
                  <a:pt x="22212" y="22212"/>
                </a:cubicBezTo>
                <a:cubicBezTo>
                  <a:pt x="36434" y="7990"/>
                  <a:pt x="55724" y="0"/>
                  <a:pt x="75837" y="0"/>
                </a:cubicBezTo>
                <a:close/>
              </a:path>
            </a:pathLst>
          </a:cu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8"/>
          <p:cNvSpPr/>
          <p:nvPr/>
        </p:nvSpPr>
        <p:spPr>
          <a:xfrm>
            <a:off x="14651607" y="7956883"/>
            <a:ext cx="2342778" cy="1685178"/>
          </a:xfrm>
          <a:custGeom>
            <a:avLst/>
            <a:gdLst/>
            <a:ahLst/>
            <a:cxnLst/>
            <a:rect l="l" t="t" r="r" b="b"/>
            <a:pathLst>
              <a:path w="1129976" h="812800" extrusionOk="0">
                <a:moveTo>
                  <a:pt x="76006" y="0"/>
                </a:moveTo>
                <a:lnTo>
                  <a:pt x="1053970" y="0"/>
                </a:lnTo>
                <a:cubicBezTo>
                  <a:pt x="1074128" y="0"/>
                  <a:pt x="1093460" y="8008"/>
                  <a:pt x="1107714" y="22262"/>
                </a:cubicBezTo>
                <a:cubicBezTo>
                  <a:pt x="1121968" y="36515"/>
                  <a:pt x="1129976" y="55848"/>
                  <a:pt x="1129976" y="76006"/>
                </a:cubicBezTo>
                <a:lnTo>
                  <a:pt x="1129976" y="736794"/>
                </a:lnTo>
                <a:cubicBezTo>
                  <a:pt x="1129976" y="778771"/>
                  <a:pt x="1095947" y="812800"/>
                  <a:pt x="1053970" y="812800"/>
                </a:cubicBezTo>
                <a:lnTo>
                  <a:pt x="76006" y="812800"/>
                </a:lnTo>
                <a:cubicBezTo>
                  <a:pt x="55848" y="812800"/>
                  <a:pt x="36515" y="804792"/>
                  <a:pt x="22262" y="790538"/>
                </a:cubicBezTo>
                <a:cubicBezTo>
                  <a:pt x="8008" y="776285"/>
                  <a:pt x="0" y="756952"/>
                  <a:pt x="0" y="736794"/>
                </a:cubicBezTo>
                <a:lnTo>
                  <a:pt x="0" y="76006"/>
                </a:lnTo>
                <a:cubicBezTo>
                  <a:pt x="0" y="55848"/>
                  <a:pt x="8008" y="36515"/>
                  <a:pt x="22262" y="22262"/>
                </a:cubicBezTo>
                <a:cubicBezTo>
                  <a:pt x="36515" y="8008"/>
                  <a:pt x="55848" y="0"/>
                  <a:pt x="76006" y="0"/>
                </a:cubicBezTo>
                <a:close/>
              </a:path>
            </a:pathLst>
          </a:cu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8"/>
          <p:cNvSpPr txBox="1"/>
          <p:nvPr/>
        </p:nvSpPr>
        <p:spPr>
          <a:xfrm>
            <a:off x="14523799" y="369566"/>
            <a:ext cx="2593200" cy="1329600"/>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3599" i="0" u="none" strike="noStrike" cap="none">
                <a:solidFill>
                  <a:srgbClr val="000000"/>
                </a:solidFill>
                <a:latin typeface="Comic Sans MS"/>
                <a:ea typeface="Comic Sans MS"/>
                <a:cs typeface="Comic Sans MS"/>
                <a:sym typeface="Comic Sans MS"/>
              </a:rPr>
              <a:t>sandy beach</a:t>
            </a:r>
            <a:endParaRPr>
              <a:latin typeface="Comic Sans MS"/>
              <a:ea typeface="Comic Sans MS"/>
              <a:cs typeface="Comic Sans MS"/>
              <a:sym typeface="Comic Sans MS"/>
            </a:endParaRPr>
          </a:p>
          <a:p>
            <a:pPr marL="0" marR="0" lvl="0" indent="0" algn="ctr" rtl="0">
              <a:lnSpc>
                <a:spcPct val="140011"/>
              </a:lnSpc>
              <a:spcBef>
                <a:spcPts val="0"/>
              </a:spcBef>
              <a:spcAft>
                <a:spcPts val="0"/>
              </a:spcAft>
              <a:buNone/>
            </a:pPr>
            <a:endParaRPr sz="3599" b="0" i="0" u="none" strike="noStrike" cap="none">
              <a:solidFill>
                <a:srgbClr val="000000"/>
              </a:solidFill>
              <a:latin typeface="Arial"/>
              <a:ea typeface="Arial"/>
              <a:cs typeface="Arial"/>
              <a:sym typeface="Arial"/>
            </a:endParaRPr>
          </a:p>
        </p:txBody>
      </p:sp>
      <p:sp>
        <p:nvSpPr>
          <p:cNvPr id="171" name="Google Shape;171;p8"/>
          <p:cNvSpPr txBox="1"/>
          <p:nvPr/>
        </p:nvSpPr>
        <p:spPr>
          <a:xfrm>
            <a:off x="14924370" y="2735846"/>
            <a:ext cx="1791900" cy="554100"/>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3599" i="0" u="none" strike="noStrike" cap="none">
                <a:solidFill>
                  <a:srgbClr val="000000"/>
                </a:solidFill>
                <a:latin typeface="Comic Sans MS"/>
                <a:ea typeface="Comic Sans MS"/>
                <a:cs typeface="Comic Sans MS"/>
                <a:sym typeface="Comic Sans MS"/>
              </a:rPr>
              <a:t>rockpool</a:t>
            </a:r>
            <a:endParaRPr>
              <a:latin typeface="Comic Sans MS"/>
              <a:ea typeface="Comic Sans MS"/>
              <a:cs typeface="Comic Sans MS"/>
              <a:sym typeface="Comic Sans MS"/>
            </a:endParaRPr>
          </a:p>
        </p:txBody>
      </p:sp>
      <p:sp>
        <p:nvSpPr>
          <p:cNvPr id="172" name="Google Shape;172;p8"/>
          <p:cNvSpPr txBox="1"/>
          <p:nvPr/>
        </p:nvSpPr>
        <p:spPr>
          <a:xfrm>
            <a:off x="14774202" y="5107795"/>
            <a:ext cx="2092500" cy="554100"/>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3599" i="0" u="none" strike="noStrike" cap="none">
                <a:solidFill>
                  <a:srgbClr val="000000"/>
                </a:solidFill>
                <a:latin typeface="Comic Sans MS"/>
                <a:ea typeface="Comic Sans MS"/>
                <a:cs typeface="Comic Sans MS"/>
                <a:sym typeface="Comic Sans MS"/>
              </a:rPr>
              <a:t>saltmarsh</a:t>
            </a:r>
            <a:endParaRPr>
              <a:latin typeface="Comic Sans MS"/>
              <a:ea typeface="Comic Sans MS"/>
              <a:cs typeface="Comic Sans MS"/>
              <a:sym typeface="Comic Sans MS"/>
            </a:endParaRPr>
          </a:p>
        </p:txBody>
      </p:sp>
      <p:sp>
        <p:nvSpPr>
          <p:cNvPr id="173" name="Google Shape;173;p8"/>
          <p:cNvSpPr txBox="1"/>
          <p:nvPr/>
        </p:nvSpPr>
        <p:spPr>
          <a:xfrm>
            <a:off x="15343925" y="7493772"/>
            <a:ext cx="952800" cy="554100"/>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3599" i="0" u="none" strike="noStrike" cap="none">
                <a:solidFill>
                  <a:srgbClr val="000000"/>
                </a:solidFill>
                <a:latin typeface="Comic Sans MS"/>
                <a:ea typeface="Comic Sans MS"/>
                <a:cs typeface="Comic Sans MS"/>
                <a:sym typeface="Comic Sans MS"/>
              </a:rPr>
              <a:t>cliff</a:t>
            </a:r>
            <a:endParaRPr>
              <a:latin typeface="Comic Sans MS"/>
              <a:ea typeface="Comic Sans MS"/>
              <a:cs typeface="Comic Sans MS"/>
              <a:sym typeface="Comic Sans M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F4F4"/>
        </a:solidFill>
        <a:effectLst/>
      </p:bgPr>
    </p:bg>
    <p:spTree>
      <p:nvGrpSpPr>
        <p:cNvPr id="1" name="Shape 177"/>
        <p:cNvGrpSpPr/>
        <p:nvPr/>
      </p:nvGrpSpPr>
      <p:grpSpPr>
        <a:xfrm>
          <a:off x="0" y="0"/>
          <a:ext cx="0" cy="0"/>
          <a:chOff x="0" y="0"/>
          <a:chExt cx="0" cy="0"/>
        </a:xfrm>
      </p:grpSpPr>
      <p:sp>
        <p:nvSpPr>
          <p:cNvPr id="178" name="Google Shape;178;p9"/>
          <p:cNvSpPr/>
          <p:nvPr/>
        </p:nvSpPr>
        <p:spPr>
          <a:xfrm rot="8787170">
            <a:off x="-606271" y="-4179175"/>
            <a:ext cx="19500542" cy="13577252"/>
          </a:xfrm>
          <a:custGeom>
            <a:avLst/>
            <a:gdLst/>
            <a:ahLst/>
            <a:cxnLst/>
            <a:rect l="l" t="t" r="r" b="b"/>
            <a:pathLst>
              <a:path w="19500542" h="13577252" extrusionOk="0">
                <a:moveTo>
                  <a:pt x="19500542" y="13577252"/>
                </a:moveTo>
                <a:lnTo>
                  <a:pt x="0" y="13577252"/>
                </a:lnTo>
                <a:lnTo>
                  <a:pt x="0" y="0"/>
                </a:lnTo>
                <a:lnTo>
                  <a:pt x="19500542" y="0"/>
                </a:lnTo>
                <a:lnTo>
                  <a:pt x="19500542" y="13577252"/>
                </a:lnTo>
                <a:close/>
              </a:path>
            </a:pathLst>
          </a:custGeom>
          <a:blipFill rotWithShape="1">
            <a:blip r:embed="rId3" cstate="email">
              <a:alphaModFix amt="47000"/>
              <a:extLst>
                <a:ext uri="{28A0092B-C50C-407E-A947-70E740481C1C}">
                  <a14:useLocalDpi xmlns:a14="http://schemas.microsoft.com/office/drawing/2010/main"/>
                </a:ext>
              </a:extLst>
            </a:blip>
            <a:stretch>
              <a:fillRect/>
            </a:stretch>
          </a:blipFill>
          <a:ln>
            <a:noFill/>
          </a:ln>
        </p:spPr>
        <p:txBody>
          <a:bodyPr/>
          <a:lstStyle/>
          <a:p>
            <a:endParaRPr lang="en-GB"/>
          </a:p>
        </p:txBody>
      </p:sp>
      <p:sp>
        <p:nvSpPr>
          <p:cNvPr id="179" name="Google Shape;179;p9"/>
          <p:cNvSpPr txBox="1"/>
          <p:nvPr/>
        </p:nvSpPr>
        <p:spPr>
          <a:xfrm>
            <a:off x="472350" y="3680175"/>
            <a:ext cx="6488700" cy="121884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Which habitat do you think is the toughest place to live?</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i="0" u="none" strike="noStrike" cap="none">
              <a:solidFill>
                <a:srgbClr val="4A4A4B"/>
              </a:solidFill>
              <a:latin typeface="Comic Sans MS"/>
              <a:ea typeface="Comic Sans MS"/>
              <a:cs typeface="Comic Sans MS"/>
              <a:sym typeface="Comic Sans MS"/>
            </a:endParaRPr>
          </a:p>
          <a:p>
            <a:pPr marL="0" marR="0" lvl="0" indent="0" algn="l" rtl="0">
              <a:lnSpc>
                <a:spcPct val="140011"/>
              </a:lnSpc>
              <a:spcBef>
                <a:spcPts val="0"/>
              </a:spcBef>
              <a:spcAft>
                <a:spcPts val="0"/>
              </a:spcAft>
              <a:buNone/>
            </a:pPr>
            <a:r>
              <a:rPr lang="en-US" sz="3599" i="0" u="none" strike="noStrike" cap="none">
                <a:solidFill>
                  <a:srgbClr val="4A4A4B"/>
                </a:solidFill>
                <a:latin typeface="Comic Sans MS"/>
                <a:ea typeface="Comic Sans MS"/>
                <a:cs typeface="Comic Sans MS"/>
                <a:sym typeface="Comic Sans MS"/>
              </a:rPr>
              <a:t>If you were a creature, which habitat would you choose to live in? Can you explain why?</a:t>
            </a:r>
            <a:endParaRPr>
              <a:latin typeface="Comic Sans MS"/>
              <a:ea typeface="Comic Sans MS"/>
              <a:cs typeface="Comic Sans MS"/>
              <a:sym typeface="Comic Sans MS"/>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a:p>
            <a:pPr marL="0" marR="0" lvl="0" indent="0" algn="l" rtl="0">
              <a:lnSpc>
                <a:spcPct val="140011"/>
              </a:lnSpc>
              <a:spcBef>
                <a:spcPts val="0"/>
              </a:spcBef>
              <a:spcAft>
                <a:spcPts val="0"/>
              </a:spcAft>
              <a:buNone/>
            </a:pPr>
            <a:endParaRPr sz="3599" b="0" i="0" u="none" strike="noStrike" cap="none">
              <a:solidFill>
                <a:srgbClr val="4A4A4B"/>
              </a:solidFill>
              <a:latin typeface="Arial"/>
              <a:ea typeface="Arial"/>
              <a:cs typeface="Arial"/>
              <a:sym typeface="Arial"/>
            </a:endParaRPr>
          </a:p>
        </p:txBody>
      </p:sp>
      <p:sp>
        <p:nvSpPr>
          <p:cNvPr id="180" name="Google Shape;180;p9"/>
          <p:cNvSpPr/>
          <p:nvPr/>
        </p:nvSpPr>
        <p:spPr>
          <a:xfrm>
            <a:off x="7102475" y="2256141"/>
            <a:ext cx="4856072" cy="3493008"/>
          </a:xfrm>
          <a:custGeom>
            <a:avLst/>
            <a:gdLst/>
            <a:ahLst/>
            <a:cxnLst/>
            <a:rect l="l" t="t" r="r" b="b"/>
            <a:pathLst>
              <a:path w="1129976" h="812800" extrusionOk="0">
                <a:moveTo>
                  <a:pt x="36677" y="0"/>
                </a:moveTo>
                <a:lnTo>
                  <a:pt x="1093299" y="0"/>
                </a:lnTo>
                <a:cubicBezTo>
                  <a:pt x="1103026" y="0"/>
                  <a:pt x="1112355" y="3864"/>
                  <a:pt x="1119233" y="10742"/>
                </a:cubicBezTo>
                <a:cubicBezTo>
                  <a:pt x="1126111" y="17621"/>
                  <a:pt x="1129976" y="26950"/>
                  <a:pt x="1129976" y="36677"/>
                </a:cubicBezTo>
                <a:lnTo>
                  <a:pt x="1129976" y="776123"/>
                </a:lnTo>
                <a:cubicBezTo>
                  <a:pt x="1129976" y="785850"/>
                  <a:pt x="1126111" y="795179"/>
                  <a:pt x="1119233" y="802058"/>
                </a:cubicBezTo>
                <a:cubicBezTo>
                  <a:pt x="1112355" y="808936"/>
                  <a:pt x="1103026" y="812800"/>
                  <a:pt x="1093299" y="812800"/>
                </a:cubicBezTo>
                <a:lnTo>
                  <a:pt x="36677" y="812800"/>
                </a:lnTo>
                <a:cubicBezTo>
                  <a:pt x="26950" y="812800"/>
                  <a:pt x="17621" y="808936"/>
                  <a:pt x="10742" y="802058"/>
                </a:cubicBezTo>
                <a:cubicBezTo>
                  <a:pt x="3864" y="795179"/>
                  <a:pt x="0" y="785850"/>
                  <a:pt x="0" y="776123"/>
                </a:cubicBezTo>
                <a:lnTo>
                  <a:pt x="0" y="36677"/>
                </a:lnTo>
                <a:cubicBezTo>
                  <a:pt x="0" y="26950"/>
                  <a:pt x="3864" y="17621"/>
                  <a:pt x="10742" y="10742"/>
                </a:cubicBezTo>
                <a:cubicBezTo>
                  <a:pt x="17621" y="3864"/>
                  <a:pt x="26950" y="0"/>
                  <a:pt x="36677" y="0"/>
                </a:cubicBezTo>
                <a:close/>
              </a:path>
            </a:pathLst>
          </a:custGeom>
          <a:blipFill rotWithShape="1">
            <a:blip r:embed="rId4"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9"/>
          <p:cNvSpPr/>
          <p:nvPr/>
        </p:nvSpPr>
        <p:spPr>
          <a:xfrm>
            <a:off x="7102475" y="6428560"/>
            <a:ext cx="4854942" cy="3492196"/>
          </a:xfrm>
          <a:custGeom>
            <a:avLst/>
            <a:gdLst/>
            <a:ahLst/>
            <a:cxnLst/>
            <a:rect l="l" t="t" r="r" b="b"/>
            <a:pathLst>
              <a:path w="1129976" h="812800" extrusionOk="0">
                <a:moveTo>
                  <a:pt x="36677" y="0"/>
                </a:moveTo>
                <a:lnTo>
                  <a:pt x="1093299" y="0"/>
                </a:lnTo>
                <a:cubicBezTo>
                  <a:pt x="1103026" y="0"/>
                  <a:pt x="1112355" y="3864"/>
                  <a:pt x="1119233" y="10742"/>
                </a:cubicBezTo>
                <a:cubicBezTo>
                  <a:pt x="1126111" y="17621"/>
                  <a:pt x="1129976" y="26950"/>
                  <a:pt x="1129976" y="36677"/>
                </a:cubicBezTo>
                <a:lnTo>
                  <a:pt x="1129976" y="776123"/>
                </a:lnTo>
                <a:cubicBezTo>
                  <a:pt x="1129976" y="785850"/>
                  <a:pt x="1126111" y="795179"/>
                  <a:pt x="1119233" y="802058"/>
                </a:cubicBezTo>
                <a:cubicBezTo>
                  <a:pt x="1112355" y="808936"/>
                  <a:pt x="1103026" y="812800"/>
                  <a:pt x="1093299" y="812800"/>
                </a:cubicBezTo>
                <a:lnTo>
                  <a:pt x="36677" y="812800"/>
                </a:lnTo>
                <a:cubicBezTo>
                  <a:pt x="26950" y="812800"/>
                  <a:pt x="17621" y="808936"/>
                  <a:pt x="10742" y="802058"/>
                </a:cubicBezTo>
                <a:cubicBezTo>
                  <a:pt x="3864" y="795179"/>
                  <a:pt x="0" y="785850"/>
                  <a:pt x="0" y="776123"/>
                </a:cubicBezTo>
                <a:lnTo>
                  <a:pt x="0" y="36677"/>
                </a:lnTo>
                <a:cubicBezTo>
                  <a:pt x="0" y="26950"/>
                  <a:pt x="3864" y="17621"/>
                  <a:pt x="10742" y="10742"/>
                </a:cubicBezTo>
                <a:cubicBezTo>
                  <a:pt x="17621" y="3864"/>
                  <a:pt x="26950" y="0"/>
                  <a:pt x="36677" y="0"/>
                </a:cubicBezTo>
                <a:close/>
              </a:path>
            </a:pathLst>
          </a:custGeom>
          <a:blipFill rotWithShape="1">
            <a:blip r:embed="rId5"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9"/>
          <p:cNvSpPr/>
          <p:nvPr/>
        </p:nvSpPr>
        <p:spPr>
          <a:xfrm>
            <a:off x="12522973" y="2256553"/>
            <a:ext cx="4856072" cy="3493008"/>
          </a:xfrm>
          <a:custGeom>
            <a:avLst/>
            <a:gdLst/>
            <a:ahLst/>
            <a:cxnLst/>
            <a:rect l="l" t="t" r="r" b="b"/>
            <a:pathLst>
              <a:path w="1129976" h="812800" extrusionOk="0">
                <a:moveTo>
                  <a:pt x="36677" y="0"/>
                </a:moveTo>
                <a:lnTo>
                  <a:pt x="1093299" y="0"/>
                </a:lnTo>
                <a:cubicBezTo>
                  <a:pt x="1103026" y="0"/>
                  <a:pt x="1112355" y="3864"/>
                  <a:pt x="1119233" y="10742"/>
                </a:cubicBezTo>
                <a:cubicBezTo>
                  <a:pt x="1126111" y="17621"/>
                  <a:pt x="1129976" y="26950"/>
                  <a:pt x="1129976" y="36677"/>
                </a:cubicBezTo>
                <a:lnTo>
                  <a:pt x="1129976" y="776123"/>
                </a:lnTo>
                <a:cubicBezTo>
                  <a:pt x="1129976" y="785850"/>
                  <a:pt x="1126111" y="795179"/>
                  <a:pt x="1119233" y="802058"/>
                </a:cubicBezTo>
                <a:cubicBezTo>
                  <a:pt x="1112355" y="808936"/>
                  <a:pt x="1103026" y="812800"/>
                  <a:pt x="1093299" y="812800"/>
                </a:cubicBezTo>
                <a:lnTo>
                  <a:pt x="36677" y="812800"/>
                </a:lnTo>
                <a:cubicBezTo>
                  <a:pt x="26950" y="812800"/>
                  <a:pt x="17621" y="808936"/>
                  <a:pt x="10742" y="802058"/>
                </a:cubicBezTo>
                <a:cubicBezTo>
                  <a:pt x="3864" y="795179"/>
                  <a:pt x="0" y="785850"/>
                  <a:pt x="0" y="776123"/>
                </a:cubicBezTo>
                <a:lnTo>
                  <a:pt x="0" y="36677"/>
                </a:lnTo>
                <a:cubicBezTo>
                  <a:pt x="0" y="26950"/>
                  <a:pt x="3864" y="17621"/>
                  <a:pt x="10742" y="10742"/>
                </a:cubicBezTo>
                <a:cubicBezTo>
                  <a:pt x="17621" y="3864"/>
                  <a:pt x="26950" y="0"/>
                  <a:pt x="36677" y="0"/>
                </a:cubicBezTo>
                <a:close/>
              </a:path>
            </a:pathLst>
          </a:custGeom>
          <a:blipFill rotWithShape="1">
            <a:blip r:embed="rId6"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9"/>
          <p:cNvSpPr/>
          <p:nvPr/>
        </p:nvSpPr>
        <p:spPr>
          <a:xfrm>
            <a:off x="12523048" y="6428560"/>
            <a:ext cx="4854942" cy="3492196"/>
          </a:xfrm>
          <a:custGeom>
            <a:avLst/>
            <a:gdLst/>
            <a:ahLst/>
            <a:cxnLst/>
            <a:rect l="l" t="t" r="r" b="b"/>
            <a:pathLst>
              <a:path w="1129976" h="812800" extrusionOk="0">
                <a:moveTo>
                  <a:pt x="36677" y="0"/>
                </a:moveTo>
                <a:lnTo>
                  <a:pt x="1093299" y="0"/>
                </a:lnTo>
                <a:cubicBezTo>
                  <a:pt x="1103026" y="0"/>
                  <a:pt x="1112355" y="3864"/>
                  <a:pt x="1119233" y="10742"/>
                </a:cubicBezTo>
                <a:cubicBezTo>
                  <a:pt x="1126111" y="17621"/>
                  <a:pt x="1129976" y="26950"/>
                  <a:pt x="1129976" y="36677"/>
                </a:cubicBezTo>
                <a:lnTo>
                  <a:pt x="1129976" y="776123"/>
                </a:lnTo>
                <a:cubicBezTo>
                  <a:pt x="1129976" y="785850"/>
                  <a:pt x="1126111" y="795179"/>
                  <a:pt x="1119233" y="802058"/>
                </a:cubicBezTo>
                <a:cubicBezTo>
                  <a:pt x="1112355" y="808936"/>
                  <a:pt x="1103026" y="812800"/>
                  <a:pt x="1093299" y="812800"/>
                </a:cubicBezTo>
                <a:lnTo>
                  <a:pt x="36677" y="812800"/>
                </a:lnTo>
                <a:cubicBezTo>
                  <a:pt x="26950" y="812800"/>
                  <a:pt x="17621" y="808936"/>
                  <a:pt x="10742" y="802058"/>
                </a:cubicBezTo>
                <a:cubicBezTo>
                  <a:pt x="3864" y="795179"/>
                  <a:pt x="0" y="785850"/>
                  <a:pt x="0" y="776123"/>
                </a:cubicBezTo>
                <a:lnTo>
                  <a:pt x="0" y="36677"/>
                </a:lnTo>
                <a:cubicBezTo>
                  <a:pt x="0" y="26950"/>
                  <a:pt x="3864" y="17621"/>
                  <a:pt x="10742" y="10742"/>
                </a:cubicBezTo>
                <a:cubicBezTo>
                  <a:pt x="17621" y="3864"/>
                  <a:pt x="26950" y="0"/>
                  <a:pt x="36677" y="0"/>
                </a:cubicBezTo>
                <a:close/>
              </a:path>
            </a:pathLst>
          </a:cu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9"/>
          <p:cNvSpPr txBox="1"/>
          <p:nvPr/>
        </p:nvSpPr>
        <p:spPr>
          <a:xfrm>
            <a:off x="8233355" y="1702057"/>
            <a:ext cx="2593200" cy="1329600"/>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3599" i="0" u="none" strike="noStrike" cap="none">
                <a:solidFill>
                  <a:srgbClr val="000000"/>
                </a:solidFill>
                <a:latin typeface="Comic Sans MS"/>
                <a:ea typeface="Comic Sans MS"/>
                <a:cs typeface="Comic Sans MS"/>
                <a:sym typeface="Comic Sans MS"/>
              </a:rPr>
              <a:t>sandy beach</a:t>
            </a:r>
            <a:endParaRPr>
              <a:latin typeface="Comic Sans MS"/>
              <a:ea typeface="Comic Sans MS"/>
              <a:cs typeface="Comic Sans MS"/>
              <a:sym typeface="Comic Sans MS"/>
            </a:endParaRPr>
          </a:p>
          <a:p>
            <a:pPr marL="0" marR="0" lvl="0" indent="0" algn="ctr" rtl="0">
              <a:lnSpc>
                <a:spcPct val="140011"/>
              </a:lnSpc>
              <a:spcBef>
                <a:spcPts val="0"/>
              </a:spcBef>
              <a:spcAft>
                <a:spcPts val="0"/>
              </a:spcAft>
              <a:buNone/>
            </a:pPr>
            <a:endParaRPr sz="3599" b="0" i="0" u="none" strike="noStrike" cap="none">
              <a:solidFill>
                <a:srgbClr val="000000"/>
              </a:solidFill>
              <a:latin typeface="Arial"/>
              <a:ea typeface="Arial"/>
              <a:cs typeface="Arial"/>
              <a:sym typeface="Arial"/>
            </a:endParaRPr>
          </a:p>
        </p:txBody>
      </p:sp>
      <p:sp>
        <p:nvSpPr>
          <p:cNvPr id="185" name="Google Shape;185;p9"/>
          <p:cNvSpPr txBox="1"/>
          <p:nvPr/>
        </p:nvSpPr>
        <p:spPr>
          <a:xfrm>
            <a:off x="8464025" y="5862900"/>
            <a:ext cx="1791900" cy="554100"/>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3599" i="0" u="none" strike="noStrike" cap="none">
                <a:solidFill>
                  <a:srgbClr val="000000"/>
                </a:solidFill>
                <a:latin typeface="Comic Sans MS"/>
                <a:ea typeface="Comic Sans MS"/>
                <a:cs typeface="Comic Sans MS"/>
                <a:sym typeface="Comic Sans MS"/>
              </a:rPr>
              <a:t>rockpool</a:t>
            </a:r>
            <a:endParaRPr>
              <a:latin typeface="Comic Sans MS"/>
              <a:ea typeface="Comic Sans MS"/>
              <a:cs typeface="Comic Sans MS"/>
              <a:sym typeface="Comic Sans MS"/>
            </a:endParaRPr>
          </a:p>
        </p:txBody>
      </p:sp>
      <p:sp>
        <p:nvSpPr>
          <p:cNvPr id="186" name="Google Shape;186;p9"/>
          <p:cNvSpPr txBox="1"/>
          <p:nvPr/>
        </p:nvSpPr>
        <p:spPr>
          <a:xfrm>
            <a:off x="13904332" y="1702057"/>
            <a:ext cx="2092500" cy="554100"/>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3599" i="0" u="none" strike="noStrike" cap="none">
                <a:solidFill>
                  <a:srgbClr val="000000"/>
                </a:solidFill>
                <a:latin typeface="Comic Sans MS"/>
                <a:ea typeface="Comic Sans MS"/>
                <a:cs typeface="Comic Sans MS"/>
                <a:sym typeface="Comic Sans MS"/>
              </a:rPr>
              <a:t>saltmarsh</a:t>
            </a:r>
            <a:endParaRPr>
              <a:latin typeface="Comic Sans MS"/>
              <a:ea typeface="Comic Sans MS"/>
              <a:cs typeface="Comic Sans MS"/>
              <a:sym typeface="Comic Sans MS"/>
            </a:endParaRPr>
          </a:p>
        </p:txBody>
      </p:sp>
      <p:sp>
        <p:nvSpPr>
          <p:cNvPr id="187" name="Google Shape;187;p9"/>
          <p:cNvSpPr txBox="1"/>
          <p:nvPr/>
        </p:nvSpPr>
        <p:spPr>
          <a:xfrm>
            <a:off x="14474050" y="5953766"/>
            <a:ext cx="952800" cy="554100"/>
          </a:xfrm>
          <a:prstGeom prst="rect">
            <a:avLst/>
          </a:prstGeom>
          <a:noFill/>
          <a:ln>
            <a:noFill/>
          </a:ln>
        </p:spPr>
        <p:txBody>
          <a:bodyPr spcFirstLastPara="1" wrap="square" lIns="0" tIns="0" rIns="0" bIns="0" anchor="t" anchorCtr="0">
            <a:spAutoFit/>
          </a:bodyPr>
          <a:lstStyle/>
          <a:p>
            <a:pPr marL="0" marR="0" lvl="0" indent="0" algn="ctr" rtl="0">
              <a:lnSpc>
                <a:spcPct val="140011"/>
              </a:lnSpc>
              <a:spcBef>
                <a:spcPts val="0"/>
              </a:spcBef>
              <a:spcAft>
                <a:spcPts val="0"/>
              </a:spcAft>
              <a:buNone/>
            </a:pPr>
            <a:r>
              <a:rPr lang="en-US" sz="3599" i="0" u="none" strike="noStrike" cap="none">
                <a:solidFill>
                  <a:srgbClr val="000000"/>
                </a:solidFill>
                <a:latin typeface="Comic Sans MS"/>
                <a:ea typeface="Comic Sans MS"/>
                <a:cs typeface="Comic Sans MS"/>
                <a:sym typeface="Comic Sans MS"/>
              </a:rPr>
              <a:t>cliff</a:t>
            </a:r>
            <a:endParaRPr>
              <a:latin typeface="Comic Sans MS"/>
              <a:ea typeface="Comic Sans MS"/>
              <a:cs typeface="Comic Sans MS"/>
              <a:sym typeface="Comic Sans MS"/>
            </a:endParaRPr>
          </a:p>
        </p:txBody>
      </p:sp>
      <p:sp>
        <p:nvSpPr>
          <p:cNvPr id="188" name="Google Shape;188;p9"/>
          <p:cNvSpPr txBox="1"/>
          <p:nvPr/>
        </p:nvSpPr>
        <p:spPr>
          <a:xfrm>
            <a:off x="472352" y="449580"/>
            <a:ext cx="7901700" cy="123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000" i="0" u="none" strike="noStrike" cap="none">
                <a:solidFill>
                  <a:srgbClr val="000000"/>
                </a:solidFill>
                <a:latin typeface="Comic Sans MS"/>
                <a:ea typeface="Comic Sans MS"/>
                <a:cs typeface="Comic Sans MS"/>
                <a:sym typeface="Comic Sans MS"/>
              </a:rPr>
              <a:t>Coastal Habitats</a:t>
            </a:r>
            <a:endParaRPr>
              <a:latin typeface="Comic Sans MS"/>
              <a:ea typeface="Comic Sans MS"/>
              <a:cs typeface="Comic Sans MS"/>
              <a:sym typeface="Comic Sans MS"/>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1381</Words>
  <Application>Microsoft Office PowerPoint</Application>
  <PresentationFormat>Custom</PresentationFormat>
  <Paragraphs>338</Paragraphs>
  <Slides>31</Slides>
  <Notes>31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Sansita</vt:lpstr>
      <vt:lpstr>Comic Sans MS</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Heather Davison-Smith</cp:lastModifiedBy>
  <cp:revision>2</cp:revision>
  <dcterms:created xsi:type="dcterms:W3CDTF">2006-08-16T00:00:00Z</dcterms:created>
  <dcterms:modified xsi:type="dcterms:W3CDTF">2026-05-12T08:32:05Z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a4828c0-bf9e-487a-a999-4cc0afddd2a0_Enabled">
    <vt:lpwstr>true</vt:lpwstr>
  </property>
  <property fmtid="{D5CDD505-2E9C-101B-9397-08002B2CF9AE}" pid="3" name="MSIP_Label_2a4828c0-bf9e-487a-a999-4cc0afddd2a0_SetDate">
    <vt:lpwstr>2026-02-26T08:44:22Z</vt:lpwstr>
  </property>
  <property fmtid="{D5CDD505-2E9C-101B-9397-08002B2CF9AE}" pid="4" name="MSIP_Label_2a4828c0-bf9e-487a-a999-4cc0afddd2a0_Method">
    <vt:lpwstr>Standard</vt:lpwstr>
  </property>
  <property fmtid="{D5CDD505-2E9C-101B-9397-08002B2CF9AE}" pid="5" name="MSIP_Label_2a4828c0-bf9e-487a-a999-4cc0afddd2a0_Name">
    <vt:lpwstr>Not Sensitive</vt:lpwstr>
  </property>
  <property fmtid="{D5CDD505-2E9C-101B-9397-08002B2CF9AE}" pid="6" name="MSIP_Label_2a4828c0-bf9e-487a-a999-4cc0afddd2a0_SiteId">
    <vt:lpwstr>351368d1-9b5a-4c8b-ac76-f39b4c7dd76c</vt:lpwstr>
  </property>
  <property fmtid="{D5CDD505-2E9C-101B-9397-08002B2CF9AE}" pid="7" name="MSIP_Label_2a4828c0-bf9e-487a-a999-4cc0afddd2a0_ActionId">
    <vt:lpwstr>85bc9d86-8bb8-4e90-9a7b-7513d5e424e8</vt:lpwstr>
  </property>
  <property fmtid="{D5CDD505-2E9C-101B-9397-08002B2CF9AE}" pid="8" name="MSIP_Label_2a4828c0-bf9e-487a-a999-4cc0afddd2a0_ContentBits">
    <vt:lpwstr>0</vt:lpwstr>
  </property>
  <property fmtid="{D5CDD505-2E9C-101B-9397-08002B2CF9AE}" pid="9" name="MSIP_Label_2a4828c0-bf9e-487a-a999-4cc0afddd2a0_Tag">
    <vt:lpwstr>10, 3, 0, 1</vt:lpwstr>
  </property>
</Properties>
</file>